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302" r:id="rId2"/>
    <p:sldId id="321" r:id="rId3"/>
    <p:sldId id="269" r:id="rId4"/>
    <p:sldId id="273" r:id="rId5"/>
    <p:sldId id="315" r:id="rId6"/>
    <p:sldId id="316" r:id="rId7"/>
    <p:sldId id="320" r:id="rId8"/>
    <p:sldId id="317" r:id="rId9"/>
    <p:sldId id="318" r:id="rId10"/>
    <p:sldId id="288" r:id="rId11"/>
  </p:sldIdLst>
  <p:sldSz cx="12161838"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F5E5C2-1E53-D94B-9E66-E6ADD203269B}">
          <p14:sldIdLst>
            <p14:sldId id="302"/>
            <p14:sldId id="321"/>
            <p14:sldId id="269"/>
            <p14:sldId id="273"/>
            <p14:sldId id="315"/>
            <p14:sldId id="316"/>
            <p14:sldId id="320"/>
            <p14:sldId id="317"/>
            <p14:sldId id="318"/>
            <p14:sldId id="288"/>
          </p14:sldIdLst>
        </p14:section>
      </p14:sectionLst>
    </p:ext>
    <p:ext uri="{EFAFB233-063F-42B5-8137-9DF3F51BA10A}">
      <p15:sldGuideLst xmlns:p15="http://schemas.microsoft.com/office/powerpoint/2012/main">
        <p15:guide id="1" orient="horz" pos="2160">
          <p15:clr>
            <a:srgbClr val="A4A3A4"/>
          </p15:clr>
        </p15:guide>
        <p15:guide id="2" pos="383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6519"/>
    <a:srgbClr val="588937"/>
    <a:srgbClr val="C4D9BB"/>
    <a:srgbClr val="020000"/>
    <a:srgbClr val="BFB296"/>
    <a:srgbClr val="675A4D"/>
    <a:srgbClr val="F6EAD0"/>
    <a:srgbClr val="C8BA9E"/>
    <a:srgbClr val="EBDC87"/>
    <a:srgbClr val="F1EA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9" autoAdjust="0"/>
    <p:restoredTop sz="69716" autoAdjust="0"/>
  </p:normalViewPr>
  <p:slideViewPr>
    <p:cSldViewPr snapToGrid="0" snapToObjects="1">
      <p:cViewPr varScale="1">
        <p:scale>
          <a:sx n="61" d="100"/>
          <a:sy n="61" d="100"/>
        </p:scale>
        <p:origin x="1349" y="48"/>
      </p:cViewPr>
      <p:guideLst>
        <p:guide orient="horz" pos="2160"/>
        <p:guide pos="3831"/>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96" d="100"/>
          <a:sy n="96" d="100"/>
        </p:scale>
        <p:origin x="145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86DBDE4E-5689-418A-AB62-EE349553991D}" type="datetimeFigureOut">
              <a:rPr lang="en-US" smtClean="0"/>
              <a:t>3/21/2020</a:t>
            </a:fld>
            <a:endParaRPr lang="en-US" dirty="0"/>
          </a:p>
        </p:txBody>
      </p:sp>
      <p:sp>
        <p:nvSpPr>
          <p:cNvPr id="4" name="Footer Placeholder 3"/>
          <p:cNvSpPr>
            <a:spLocks noGrp="1"/>
          </p:cNvSpPr>
          <p:nvPr>
            <p:ph type="ftr" sz="quarter" idx="2"/>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738" y="6659563"/>
            <a:ext cx="4029075" cy="350837"/>
          </a:xfrm>
          <a:prstGeom prst="rect">
            <a:avLst/>
          </a:prstGeom>
        </p:spPr>
        <p:txBody>
          <a:bodyPr vert="horz" lIns="91440" tIns="45720" rIns="91440" bIns="45720" rtlCol="0" anchor="b"/>
          <a:lstStyle>
            <a:lvl1pPr algn="r">
              <a:defRPr sz="1200"/>
            </a:lvl1pPr>
          </a:lstStyle>
          <a:p>
            <a:fld id="{6D934FEB-C70D-405B-98FB-921DDED75077}" type="slidenum">
              <a:rPr lang="en-US" smtClean="0"/>
              <a:t>‹#›</a:t>
            </a:fld>
            <a:endParaRPr lang="en-US" dirty="0"/>
          </a:p>
        </p:txBody>
      </p:sp>
    </p:spTree>
    <p:extLst>
      <p:ext uri="{BB962C8B-B14F-4D97-AF65-F5344CB8AC3E}">
        <p14:creationId xmlns:p14="http://schemas.microsoft.com/office/powerpoint/2010/main" val="269113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969BA7AC-430A-4C50-8308-78D19124B5B7}" type="datetimeFigureOut">
              <a:rPr lang="en-US" smtClean="0"/>
              <a:t>3/21/2020</a:t>
            </a:fld>
            <a:endParaRPr lang="en-US" dirty="0"/>
          </a:p>
        </p:txBody>
      </p:sp>
      <p:sp>
        <p:nvSpPr>
          <p:cNvPr id="4" name="Slide Image Placeholder 3"/>
          <p:cNvSpPr>
            <a:spLocks noGrp="1" noRot="1" noChangeAspect="1"/>
          </p:cNvSpPr>
          <p:nvPr>
            <p:ph type="sldImg" idx="2"/>
          </p:nvPr>
        </p:nvSpPr>
        <p:spPr>
          <a:xfrm>
            <a:off x="2551113" y="876300"/>
            <a:ext cx="4194175" cy="23653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AB2CC796-6548-4862-A6EB-86AC8E6454C2}" type="slidenum">
              <a:rPr lang="en-US" smtClean="0"/>
              <a:t>‹#›</a:t>
            </a:fld>
            <a:endParaRPr lang="en-US" dirty="0"/>
          </a:p>
        </p:txBody>
      </p:sp>
    </p:spTree>
    <p:extLst>
      <p:ext uri="{BB962C8B-B14F-4D97-AF65-F5344CB8AC3E}">
        <p14:creationId xmlns:p14="http://schemas.microsoft.com/office/powerpoint/2010/main" val="2732372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What part of the mission command process do you see?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Give examples of how a Commander impacts the momentum of the battle. </a:t>
            </a:r>
            <a:endParaRPr lang="en-US" sz="1200" kern="1200" dirty="0" smtClean="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E2DC2B8-1983-4DCA-86A0-3C4ACE72FEE2}" type="slidenum">
              <a:rPr lang="en-US" smtClean="0"/>
              <a:t>1</a:t>
            </a:fld>
            <a:endParaRPr lang="en-US" dirty="0"/>
          </a:p>
        </p:txBody>
      </p:sp>
    </p:spTree>
    <p:extLst>
      <p:ext uri="{BB962C8B-B14F-4D97-AF65-F5344CB8AC3E}">
        <p14:creationId xmlns:p14="http://schemas.microsoft.com/office/powerpoint/2010/main" val="128752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Who Commands</a:t>
            </a:r>
            <a:r>
              <a:rPr lang="en-US" sz="1200" b="1" kern="1200" dirty="0" smtClean="0">
                <a:solidFill>
                  <a:schemeClr val="tx1"/>
                </a:solidFill>
                <a:effectLst/>
                <a:latin typeface="+mn-lt"/>
                <a:ea typeface="+mn-ea"/>
                <a:cs typeface="+mn-cs"/>
              </a:rPr>
              <a:t>?</a:t>
            </a:r>
            <a:endParaRPr lang="en-US" sz="1200" b="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What is the art of command</a:t>
            </a:r>
            <a:r>
              <a:rPr lang="en-US" sz="1200" b="1" kern="1200" dirty="0" smtClean="0">
                <a:solidFill>
                  <a:schemeClr val="tx1"/>
                </a:solidFill>
                <a:effectLst/>
                <a:latin typeface="+mn-lt"/>
                <a:ea typeface="+mn-ea"/>
                <a:cs typeface="+mn-cs"/>
              </a:rPr>
              <a:t>?</a:t>
            </a:r>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2-1. Command is the authority that a commander in the armed forces lawfully exercises over subordinates by virtue of rank or assignment. Command includes the authority and responsibility for effectively using available resources and for planning the employment of, organizing, directing, coordinating, and controlling military forces for the accomplishment of missions. It also includes responsibility for health, welfare, morale, and discipline of assigned personnel.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2-2.  Command is personal. The commander alone is responsible for what the command does or fails to do.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2-3.  Command is more art than science because it depends on actions only human beings can perform, to include judgment. The art of command is the creative and skillful exercise of authority through timely decision making and leadership. Proficiency in the art of command stems from years of schooling, self-development, introspection, and operational and training experiences. </a:t>
            </a:r>
            <a:endParaRPr lang="en-US" dirty="0" smtClean="0">
              <a:effectLst/>
            </a:endParaRPr>
          </a:p>
          <a:p>
            <a:r>
              <a:rPr lang="en-US" sz="1200" kern="1200" dirty="0" smtClean="0">
                <a:solidFill>
                  <a:schemeClr val="tx1"/>
                </a:solidFill>
                <a:effectLst/>
                <a:latin typeface="+mn-lt"/>
                <a:ea typeface="+mn-ea"/>
                <a:cs typeface="+mn-cs"/>
              </a:rPr>
              <a:t>ADP 6-0</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AB2CC796-6548-4862-A6EB-86AC8E6454C2}" type="slidenum">
              <a:rPr lang="en-US" smtClean="0"/>
              <a:t>5</a:t>
            </a:fld>
            <a:endParaRPr lang="en-US" dirty="0"/>
          </a:p>
        </p:txBody>
      </p:sp>
    </p:spTree>
    <p:extLst>
      <p:ext uri="{BB962C8B-B14F-4D97-AF65-F5344CB8AC3E}">
        <p14:creationId xmlns:p14="http://schemas.microsoft.com/office/powerpoint/2010/main" val="353858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smtClean="0">
                <a:solidFill>
                  <a:schemeClr val="tx1"/>
                </a:solidFill>
                <a:effectLst/>
                <a:latin typeface="+mn-lt"/>
                <a:ea typeface="+mn-ea"/>
                <a:cs typeface="+mn-cs"/>
              </a:rPr>
              <a:t>Which of the elements of command are you most comfortable operating under?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2-5.  The elements of command are authority, responsibility, decision making, and leadership. The definition of command refers explicitly to authority. Along with authority comes responsibility—the obligation to carry forward an assigned task to a successful conclusion. Commanders exercise their authority by making decisions and leading their command in implementation of those decisions. Successful commanders develop skill in each element through maturity, experience, and education.</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AUTHORITY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2-6.  Authority is the right and power to judge, act, or command. Commanders understand that operations affect and are affected by human interactions.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2-7.  Commanders may delegate authority to subordinates to accomplish a mission or assist in fulfilling their responsibilities. This includes delegating authority to members of their staffs and noncommissioned officers. Delegation allows subordinates to decide and act for their commander, or in their commander’s name, in specified areas.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RESPONSIBILITY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2-8.  Commanders are legally and ethically responsible for their decisions and for the actions, accomplishments, and failures of their subordinates. Commanders may delegate authority, but delegation does not absolve commanders of their responsibilities to their higher commander.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2-9.  The importance of the mission informs commanders how much risk to Soldiers and equipment to accept. When there is conflict among the three, mission accomplishment comes before Soldiers, and Soldier.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DECISION MAKING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2-10.  Decision making involves applying both the art and science of war. They belong to the science of war and are important to understanding what is possible with the resources available. Other aspects—the impact of leadership, complexity of operations, and uncertainty about the enemy—belong to the art of war.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2-12.  Decision making requires knowing if, when, and what to decide as well as understanding the consequences of that decision. Critical to decision making is the ability to make decisions without perfect information, knowing when enough information allows acceptable decisions, and the willingness to act on imperfect information. Striking the balance between acting now with imperfect information and acting later with better information is essential to the art of command.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2-13.  Situational understanding is the product of applying analysis and judgment to relevant information to determine the relationships among the operational and mission variables. Situational understanding allows commanders to make effective decisions and regulate the actions of their force with plans appropriate for the situation. It enables commanders and staffs to assess operations accurately. Commanders and staffs continually strive to maintain their situational understanding and work through periods of reduced understanding as a situation evolves.</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2-21.  Commanders and staffs apply critical and creative thinking to decision making. Critical thinking examines a problem in depth from multiple points of view.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2-22.  Creative thinking involves thinking in new, innovative ways using imagination, insight, and different ideas.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2-23.  Effective commanders consider their experience, their staff’s experience, and the time and information available when considering their decision-making approach.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Judgment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2-30.  Commanders make decisions using judgment acquired from experience, training, and study. Experience contributes to judgment by providing a basis for rapidly identifying practical courses of actions and dismissing impractical ones. Commanders use judgment to assess information, situations, or circumstances shrewdly and to draw feasible conclusions. Skilled judgment helps commanders form sound opinions and make sensible decisions.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2-32.  Judgment becomes more refined as commanders become more experienced. Commanders apply their judgment to—</a:t>
            </a:r>
            <a:endParaRPr lang="en-US" dirty="0" smtClean="0">
              <a:effectLst/>
            </a:endParaRPr>
          </a:p>
          <a:p>
            <a:pPr lvl="0"/>
            <a:r>
              <a:rPr lang="en-US" sz="1200" kern="1200" dirty="0" smtClean="0">
                <a:solidFill>
                  <a:schemeClr val="tx1"/>
                </a:solidFill>
                <a:effectLst/>
                <a:latin typeface="+mn-lt"/>
                <a:ea typeface="+mn-ea"/>
                <a:cs typeface="+mn-cs"/>
              </a:rPr>
              <a:t>Identify, accept, and mitigate risk</a:t>
            </a:r>
          </a:p>
          <a:p>
            <a:pPr lvl="0"/>
            <a:r>
              <a:rPr lang="en-US" sz="1200" kern="1200" dirty="0" smtClean="0">
                <a:solidFill>
                  <a:schemeClr val="tx1"/>
                </a:solidFill>
                <a:effectLst/>
                <a:latin typeface="+mn-lt"/>
                <a:ea typeface="+mn-ea"/>
                <a:cs typeface="+mn-cs"/>
              </a:rPr>
              <a:t>Delegate authority</a:t>
            </a:r>
          </a:p>
          <a:p>
            <a:pPr lvl="0"/>
            <a:r>
              <a:rPr lang="en-US" sz="1200" kern="1200" dirty="0" smtClean="0">
                <a:solidFill>
                  <a:schemeClr val="tx1"/>
                </a:solidFill>
                <a:effectLst/>
                <a:latin typeface="+mn-lt"/>
                <a:ea typeface="+mn-ea"/>
                <a:cs typeface="+mn-cs"/>
              </a:rPr>
              <a:t>Prioritize resources</a:t>
            </a:r>
          </a:p>
          <a:p>
            <a:pPr lvl="0"/>
            <a:r>
              <a:rPr lang="en-US" sz="1200" kern="1200" dirty="0" smtClean="0">
                <a:solidFill>
                  <a:schemeClr val="tx1"/>
                </a:solidFill>
                <a:effectLst/>
                <a:latin typeface="+mn-lt"/>
                <a:ea typeface="+mn-ea"/>
                <a:cs typeface="+mn-cs"/>
              </a:rPr>
              <a:t>Direct the staff</a:t>
            </a: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Direct the Staff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2-48.  Commanders rely on and expect initiative from staff officers as much as from subordinate commanders.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2-49.  Within their headquarters, commanders exercise their judgment to determine when to intervene and participate personally in staff operations, as opposed to letting their staffs operate on their own based on guidance. Commanders cannot do everything themselves or make every decision; such participation does not give staffs the experience mission command requires. However, commanders cannot simply approve staff products produced without their input. Commanders participate in staff work where it is necessary to guide their staffs. They use their situational understanding and commander’s visualization to provide guidance from which their staffs produce plans and orders. In deciding when and where to interact with subordinates, the key is for commanders to determine where they can best use their limited time to greatest effect—where their personal intervention will pay the greatest dividend.</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Leadership</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2-53.  Commanders are both leaders and followers. Successful commanders recognize the responsibilities they and their subordinates have to the next higher echelon and the larger formation overall.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2-54.  Commanders know the status of their forces. </a:t>
            </a:r>
            <a:r>
              <a:rPr lang="en-US" sz="1200" b="1" kern="1200" dirty="0" smtClean="0">
                <a:solidFill>
                  <a:schemeClr val="tx1"/>
                </a:solidFill>
                <a:effectLst/>
                <a:latin typeface="+mn-lt"/>
                <a:ea typeface="+mn-ea"/>
                <a:cs typeface="+mn-cs"/>
              </a:rPr>
              <a:t>Command sergeants major, first sergeants, and platoon sergeants</a:t>
            </a:r>
            <a:r>
              <a:rPr lang="en-US" sz="1200" kern="1200" dirty="0" smtClean="0">
                <a:solidFill>
                  <a:schemeClr val="tx1"/>
                </a:solidFill>
                <a:effectLst/>
                <a:latin typeface="+mn-lt"/>
                <a:ea typeface="+mn-ea"/>
                <a:cs typeface="+mn-cs"/>
              </a:rPr>
              <a:t> play vital roles in providing the commander awareness about the morale and physical condition of their Soldiers. Commanders need to know when circumstances may prevent friendly forces from performing to their full potential. For example, a subordinate unit may have recently received inexperienced replacements, may have lost cohesion due to leader casualties, or may be extremely fatigued due to an extended period of operations.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b="1" kern="1200" dirty="0" smtClean="0">
                <a:solidFill>
                  <a:schemeClr val="tx1"/>
                </a:solidFill>
                <a:effectLst/>
                <a:latin typeface="+mn-lt"/>
                <a:ea typeface="+mn-ea"/>
                <a:cs typeface="+mn-cs"/>
              </a:rPr>
              <a:t>Command Presence</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2-57.  Command presence is the influence commanders have on those around them through their personal demeanor, appearance, and conduct. Commanders use their presence to gather and share information and assess operations through personal interaction with subordinates. It allows commanders to assess intangibles like morale and provide direct feedback on subordinate performance. Commanders employing the mission command approach ask questions without second-guessing their subordinate’s performance unless absolutely necessary. Command presence establishes a background for all plans and procedures so that subordinates can understand how and when to adapt them to achieve the commander’s intent. Commanders can establish command presence in a variety of ways, including—</a:t>
            </a:r>
            <a:endParaRPr lang="en-US" dirty="0" smtClean="0">
              <a:effectLst/>
            </a:endParaRPr>
          </a:p>
          <a:p>
            <a:pPr lvl="0"/>
            <a:r>
              <a:rPr lang="en-US" sz="1200" kern="1200" dirty="0" smtClean="0">
                <a:solidFill>
                  <a:schemeClr val="tx1"/>
                </a:solidFill>
                <a:effectLst/>
                <a:latin typeface="+mn-lt"/>
                <a:ea typeface="+mn-ea"/>
                <a:cs typeface="+mn-cs"/>
              </a:rPr>
              <a:t>Being seen and heard</a:t>
            </a:r>
          </a:p>
          <a:p>
            <a:pPr lvl="0"/>
            <a:r>
              <a:rPr lang="en-US" sz="1200" kern="1200" dirty="0" smtClean="0">
                <a:solidFill>
                  <a:schemeClr val="tx1"/>
                </a:solidFill>
                <a:effectLst/>
                <a:latin typeface="+mn-lt"/>
                <a:ea typeface="+mn-ea"/>
                <a:cs typeface="+mn-cs"/>
              </a:rPr>
              <a:t>Sharing risk and hardship</a:t>
            </a:r>
          </a:p>
          <a:p>
            <a:pPr lvl="0"/>
            <a:r>
              <a:rPr lang="en-US" sz="1200" kern="1200" dirty="0" smtClean="0">
                <a:solidFill>
                  <a:schemeClr val="tx1"/>
                </a:solidFill>
                <a:effectLst/>
                <a:latin typeface="+mn-lt"/>
                <a:ea typeface="+mn-ea"/>
                <a:cs typeface="+mn-cs"/>
              </a:rPr>
              <a:t>Setting a good personal example</a:t>
            </a:r>
          </a:p>
          <a:p>
            <a:pPr lvl="0"/>
            <a:r>
              <a:rPr lang="en-US" sz="1200" kern="1200" dirty="0" smtClean="0">
                <a:solidFill>
                  <a:schemeClr val="tx1"/>
                </a:solidFill>
                <a:effectLst/>
                <a:latin typeface="+mn-lt"/>
                <a:ea typeface="+mn-ea"/>
                <a:cs typeface="+mn-cs"/>
              </a:rPr>
              <a:t>Ensuring their commander’s intent is widely understood</a:t>
            </a:r>
          </a:p>
          <a:p>
            <a:pPr lvl="0"/>
            <a:r>
              <a:rPr lang="en-US" sz="1200" kern="1200" dirty="0" smtClean="0">
                <a:solidFill>
                  <a:schemeClr val="tx1"/>
                </a:solidFill>
                <a:effectLst/>
                <a:latin typeface="+mn-lt"/>
                <a:ea typeface="+mn-ea"/>
                <a:cs typeface="+mn-cs"/>
              </a:rPr>
              <a:t>Providing clear face-to-face commander’s guidance</a:t>
            </a:r>
          </a:p>
          <a:p>
            <a:pPr lvl="0"/>
            <a:r>
              <a:rPr lang="en-US" sz="1200" kern="1200" dirty="0" smtClean="0">
                <a:solidFill>
                  <a:schemeClr val="tx1"/>
                </a:solidFill>
                <a:effectLst/>
                <a:latin typeface="+mn-lt"/>
                <a:ea typeface="+mn-ea"/>
                <a:cs typeface="+mn-cs"/>
              </a:rPr>
              <a:t>Back briefs and rehearsals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Location of the Commander</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2-64.  Where a commander is located can bring the leadership element of combat power directly to the decisive operation, especially when that location allows for personal presence and the ability to directly observe events. Commanders gain firsthand appreciation for the human dimension of a situation that can rarely be gained any other way. Equally important, they can avoid the delays and distortions that occur as information travels down and up the chain of command. Finally, by their presence, commanders direct emphasis to critical spots and focus efforts on them. Common to all echelons of command, these factors influence the decision on the commander’s location:</a:t>
            </a:r>
          </a:p>
          <a:p>
            <a:pPr lvl="0"/>
            <a:r>
              <a:rPr lang="en-US" sz="1200" kern="1200" dirty="0" smtClean="0">
                <a:solidFill>
                  <a:schemeClr val="tx1"/>
                </a:solidFill>
                <a:effectLst/>
                <a:latin typeface="+mn-lt"/>
                <a:ea typeface="+mn-ea"/>
                <a:cs typeface="+mn-cs"/>
              </a:rPr>
              <a:t>The need to understand the situation</a:t>
            </a:r>
          </a:p>
          <a:p>
            <a:pPr lvl="0"/>
            <a:r>
              <a:rPr lang="en-US" sz="1200" kern="1200" dirty="0" smtClean="0">
                <a:solidFill>
                  <a:schemeClr val="tx1"/>
                </a:solidFill>
                <a:effectLst/>
                <a:latin typeface="+mn-lt"/>
                <a:ea typeface="+mn-ea"/>
                <a:cs typeface="+mn-cs"/>
              </a:rPr>
              <a:t>The need to make decisions</a:t>
            </a:r>
          </a:p>
          <a:p>
            <a:pPr lvl="0"/>
            <a:r>
              <a:rPr lang="en-US" sz="1200" kern="1200" dirty="0" smtClean="0">
                <a:solidFill>
                  <a:schemeClr val="tx1"/>
                </a:solidFill>
                <a:effectLst/>
                <a:latin typeface="+mn-lt"/>
                <a:ea typeface="+mn-ea"/>
                <a:cs typeface="+mn-cs"/>
              </a:rPr>
              <a:t>The need to communicate</a:t>
            </a:r>
          </a:p>
          <a:p>
            <a:pPr lvl="0"/>
            <a:r>
              <a:rPr lang="en-US" sz="1200" kern="1200" dirty="0" smtClean="0">
                <a:solidFill>
                  <a:schemeClr val="tx1"/>
                </a:solidFill>
                <a:effectLst/>
                <a:latin typeface="+mn-lt"/>
                <a:ea typeface="+mn-ea"/>
                <a:cs typeface="+mn-cs"/>
              </a:rPr>
              <a:t>The need to motivate subordinates</a:t>
            </a:r>
          </a:p>
          <a:p>
            <a:r>
              <a:rPr lang="en-US" sz="1200" kern="1200" dirty="0" smtClean="0">
                <a:solidFill>
                  <a:schemeClr val="tx1"/>
                </a:solidFill>
                <a:effectLst/>
                <a:latin typeface="+mn-lt"/>
                <a:ea typeface="+mn-ea"/>
                <a:cs typeface="+mn-cs"/>
              </a:rPr>
              <a:t>2-65.  The commander’s forward presence demonstrates a willingness to share danger and hardship. It also allows commanders to appraise for themselves a subordinate unit’s condition, including its leaders’ and Soldiers’ morale. Forward presence allows commanders to sense the human dimension of conflict, particularly when fear and fatigue reduce effectiveness.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2-66.  Commanders cannot let the perceived advantages of improved information technology compromise their obligation to personally lead by example.</a:t>
            </a:r>
          </a:p>
          <a:p>
            <a:r>
              <a:rPr lang="en-US" sz="1200" kern="1200" dirty="0" smtClean="0">
                <a:solidFill>
                  <a:schemeClr val="tx1"/>
                </a:solidFill>
                <a:effectLst/>
                <a:latin typeface="+mn-lt"/>
                <a:ea typeface="+mn-ea"/>
                <a:cs typeface="+mn-cs"/>
              </a:rPr>
              <a:t>ADP 6-0</a:t>
            </a:r>
          </a:p>
          <a:p>
            <a:endParaRPr lang="en-US" dirty="0"/>
          </a:p>
        </p:txBody>
      </p:sp>
      <p:sp>
        <p:nvSpPr>
          <p:cNvPr id="4" name="Slide Number Placeholder 3"/>
          <p:cNvSpPr>
            <a:spLocks noGrp="1"/>
          </p:cNvSpPr>
          <p:nvPr>
            <p:ph type="sldNum" sz="quarter" idx="10"/>
          </p:nvPr>
        </p:nvSpPr>
        <p:spPr/>
        <p:txBody>
          <a:bodyPr/>
          <a:lstStyle/>
          <a:p>
            <a:fld id="{AB2CC796-6548-4862-A6EB-86AC8E6454C2}" type="slidenum">
              <a:rPr lang="en-US" smtClean="0"/>
              <a:t>6</a:t>
            </a:fld>
            <a:endParaRPr lang="en-US" dirty="0"/>
          </a:p>
        </p:txBody>
      </p:sp>
    </p:spTree>
    <p:extLst>
      <p:ext uri="{BB962C8B-B14F-4D97-AF65-F5344CB8AC3E}">
        <p14:creationId xmlns:p14="http://schemas.microsoft.com/office/powerpoint/2010/main" val="294581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“See ADP 5-0 for a detailed discussion of the operations process. Figure found in ADP 3-0, 31 July 2019, para 4-2.”</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Why is the commander the most important participant in the process of planning, preparing, and executing operations?</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2-70.  Commanders, staffs, and subordinate units employ the operations process to integrate and synchronize the warfighting functions across multiple domains and synchronize forces to accomplish missions. This includes integrating numerous processes such as intelligence preparation of the battlefield, the military decision-making process, and the targeting process within the headquarters and with higher echelon, subordinate, supporting, and supported units.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2-71.  Commanders are the most important participants in the operations process. While staffs perform essential functions that amplify the effectiveness of operations, </a:t>
            </a:r>
            <a:r>
              <a:rPr lang="en-US" sz="1200" b="1" kern="1200" dirty="0" smtClean="0">
                <a:solidFill>
                  <a:schemeClr val="tx1"/>
                </a:solidFill>
                <a:effectLst/>
                <a:latin typeface="+mn-lt"/>
                <a:ea typeface="+mn-ea"/>
                <a:cs typeface="+mn-cs"/>
              </a:rPr>
              <a:t>commanders drive the operations process through understanding, visualizing, describing, directing, leading, and assessing operations</a:t>
            </a:r>
            <a:r>
              <a:rPr lang="en-US" sz="1200" kern="1200" dirty="0" smtClean="0">
                <a:solidFill>
                  <a:schemeClr val="tx1"/>
                </a:solidFill>
                <a:effectLst/>
                <a:latin typeface="+mn-lt"/>
                <a:ea typeface="+mn-ea"/>
                <a:cs typeface="+mn-cs"/>
              </a:rPr>
              <a:t> as shown in figure 2-2. Accurate and timely running estimates maintained by staffs assist commanders in understanding the situation and making decisions throughout the operations process.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Understand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2-74.  Commanders collaborate with their staffs, other commanders, and unified action partners to build a shared understanding of their operational environment and associated problems. Planning, intelligence preparation of the battlefield, and running estimates help commanders develop an initial understanding of their operational environment. Commanders direct reconnaissance and develop the situation through action to improve their understanding. Commanders circulate within the area of operations as often as possible, collaborating with subordinate commanders and speaking with Soldiers. Using personal observations and inputs from others (including running estimates from their staffs), commanders improve their understanding of their operational environment throughout the operations process.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Visualize</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2-75.  As commanders begin to understand their operational environment, they start visualizing a desired end state and potential solutions to solve or manage identified problems. Collectively, this is known as </a:t>
            </a:r>
            <a:r>
              <a:rPr lang="en-US" sz="1200" b="1" kern="1200" dirty="0" smtClean="0">
                <a:solidFill>
                  <a:schemeClr val="tx1"/>
                </a:solidFill>
                <a:effectLst/>
                <a:latin typeface="+mn-lt"/>
                <a:ea typeface="+mn-ea"/>
                <a:cs typeface="+mn-cs"/>
              </a:rPr>
              <a:t>commander’s visualization—the mental process of developing situational understanding, determining a desired end state, and envisioning an operational approach by which the force will achieve that end state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2-76.  In building their visualization, commanders first seek to understand those conditions that represent the current situation. Next, commanders envision a set of desired future conditions that represents the operation’s end state. Commanders complete their visualization by conceptualizing an operational approach—a broad description of the mission, operational concepts, tasks, and actions required to accomplish the mission.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Describe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2-77.  Commanders describe their visualization to their staffs and subordinate commanders to facilitate shared understanding and purpose throughout the force. During planning, commanders ensure subordinate commanders understand their visualization well enough to begin course of action development. During execution, commanders describe modifications to their visualization in updated planning guidance and directives resulting in fragmentary orders that adjust the original operation order. Commanders describe their visualization in doctrinal terms, refining and clarifying it as circumstances require. Commanders describe their visualization in terms of—</a:t>
            </a:r>
          </a:p>
          <a:p>
            <a:pPr lvl="0"/>
            <a:r>
              <a:rPr lang="en-US" sz="1200" kern="1200" dirty="0" smtClean="0">
                <a:solidFill>
                  <a:schemeClr val="tx1"/>
                </a:solidFill>
                <a:effectLst/>
                <a:latin typeface="+mn-lt"/>
                <a:ea typeface="+mn-ea"/>
                <a:cs typeface="+mn-cs"/>
              </a:rPr>
              <a:t>Commander’s intent</a:t>
            </a:r>
          </a:p>
          <a:p>
            <a:pPr lvl="0"/>
            <a:r>
              <a:rPr lang="en-US" sz="1200" kern="1200" dirty="0" smtClean="0">
                <a:solidFill>
                  <a:schemeClr val="tx1"/>
                </a:solidFill>
                <a:effectLst/>
                <a:latin typeface="+mn-lt"/>
                <a:ea typeface="+mn-ea"/>
                <a:cs typeface="+mn-cs"/>
              </a:rPr>
              <a:t>Planning guidance, including an operational approach</a:t>
            </a:r>
          </a:p>
          <a:p>
            <a:pPr lvl="0"/>
            <a:r>
              <a:rPr lang="en-US" sz="1200" kern="1200" dirty="0" smtClean="0">
                <a:solidFill>
                  <a:schemeClr val="tx1"/>
                </a:solidFill>
                <a:effectLst/>
                <a:latin typeface="+mn-lt"/>
                <a:ea typeface="+mn-ea"/>
                <a:cs typeface="+mn-cs"/>
              </a:rPr>
              <a:t>Commander’s critical information requirements</a:t>
            </a:r>
          </a:p>
          <a:p>
            <a:pPr lvl="0"/>
            <a:r>
              <a:rPr lang="en-US" sz="1200" kern="1200" dirty="0" smtClean="0">
                <a:solidFill>
                  <a:schemeClr val="tx1"/>
                </a:solidFill>
                <a:effectLst/>
                <a:latin typeface="+mn-lt"/>
                <a:ea typeface="+mn-ea"/>
                <a:cs typeface="+mn-cs"/>
              </a:rPr>
              <a:t>Essential elements of friendly information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Direct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2-78.  To direct is implicit in command. Commanders direct action to achieve results and lead forces to mission accomplishment. Commanders make decisions and direct action based on their situational understanding maintained by continuous assessment. Throughout the operations process, commanders direct forces by:</a:t>
            </a:r>
          </a:p>
          <a:p>
            <a:pPr lvl="0"/>
            <a:r>
              <a:rPr lang="en-US" sz="1200" kern="1200" dirty="0" smtClean="0">
                <a:solidFill>
                  <a:schemeClr val="tx1"/>
                </a:solidFill>
                <a:effectLst/>
                <a:latin typeface="+mn-lt"/>
                <a:ea typeface="+mn-ea"/>
                <a:cs typeface="+mn-cs"/>
              </a:rPr>
              <a:t>Preparing and approving plans and orders</a:t>
            </a:r>
          </a:p>
          <a:p>
            <a:pPr lvl="0"/>
            <a:r>
              <a:rPr lang="en-US" sz="1200" kern="1200" dirty="0" smtClean="0">
                <a:solidFill>
                  <a:schemeClr val="tx1"/>
                </a:solidFill>
                <a:effectLst/>
                <a:latin typeface="+mn-lt"/>
                <a:ea typeface="+mn-ea"/>
                <a:cs typeface="+mn-cs"/>
              </a:rPr>
              <a:t>Establishing command and support relationships</a:t>
            </a:r>
          </a:p>
          <a:p>
            <a:pPr lvl="0"/>
            <a:r>
              <a:rPr lang="en-US" sz="1200" kern="1200" dirty="0" smtClean="0">
                <a:solidFill>
                  <a:schemeClr val="tx1"/>
                </a:solidFill>
                <a:effectLst/>
                <a:latin typeface="+mn-lt"/>
                <a:ea typeface="+mn-ea"/>
                <a:cs typeface="+mn-cs"/>
              </a:rPr>
              <a:t>Assigning and adjusting tasks, control measures, and task organization</a:t>
            </a:r>
          </a:p>
          <a:p>
            <a:pPr lvl="0"/>
            <a:r>
              <a:rPr lang="en-US" sz="1200" kern="1200" dirty="0" smtClean="0">
                <a:solidFill>
                  <a:schemeClr val="tx1"/>
                </a:solidFill>
                <a:effectLst/>
                <a:latin typeface="+mn-lt"/>
                <a:ea typeface="+mn-ea"/>
                <a:cs typeface="+mn-cs"/>
              </a:rPr>
              <a:t>Positioning units to maximize combat power</a:t>
            </a:r>
          </a:p>
          <a:p>
            <a:pPr lvl="0"/>
            <a:r>
              <a:rPr lang="en-US" sz="1200" kern="1200" dirty="0" smtClean="0">
                <a:solidFill>
                  <a:schemeClr val="tx1"/>
                </a:solidFill>
                <a:effectLst/>
                <a:latin typeface="+mn-lt"/>
                <a:ea typeface="+mn-ea"/>
                <a:cs typeface="+mn-cs"/>
              </a:rPr>
              <a:t>Positioning key leaders at critical places and times to ensure supervision</a:t>
            </a:r>
          </a:p>
          <a:p>
            <a:pPr lvl="0"/>
            <a:r>
              <a:rPr lang="en-US" sz="1200" kern="1200" dirty="0" smtClean="0">
                <a:solidFill>
                  <a:schemeClr val="tx1"/>
                </a:solidFill>
                <a:effectLst/>
                <a:latin typeface="+mn-lt"/>
                <a:ea typeface="+mn-ea"/>
                <a:cs typeface="+mn-cs"/>
              </a:rPr>
              <a:t>Allocating resources to exploit opportunities and counter threats</a:t>
            </a:r>
          </a:p>
          <a:p>
            <a:pPr lvl="0"/>
            <a:r>
              <a:rPr lang="en-US" sz="1200" kern="1200" dirty="0" smtClean="0">
                <a:solidFill>
                  <a:schemeClr val="tx1"/>
                </a:solidFill>
                <a:effectLst/>
                <a:latin typeface="+mn-lt"/>
                <a:ea typeface="+mn-ea"/>
                <a:cs typeface="+mn-cs"/>
              </a:rPr>
              <a:t>Committing the reserve as required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Lead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2-79.  Commanders lead by example and personal presence. Leadership inspires subordinates to accomplish things that they otherwise might not. Where a commander locates within an area of operations is an important consideration for effective mission command. Through leadership, commanders provide purpose, direction, and motivation to subordinate commanders, their staffs, and Soldiers. There is no standard pattern or simple prescription; different commanders lead differently. Commanders balance their time among command posts and staffs, subordinate commanders, forces, and other organizations to make the greatest contribution to success. (See ADRP 6-22 for a detailed discussion of leadership, including attributes of effective leaders.)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Assess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2-80.  Commanders continuously assess the situation to better understand current conditions and determine how an operation is progressing. Continuous assessment helps commanders anticipate and adapt the force to changing circumstances. Commanders incorporate the assessments of their staffs, subordinate commanders, and unified action partners into their personal assessment of the situation. Based on their assessment, commanders adjust their visualization and modify plans to adapt the force to changing circumstances.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2-81.  A commander’s focus on understanding, visualizing, describing, directing, leading, or assessing throughout operations varies during different operations process activities. For example, during planning commanders focus more on understanding, visualizing, and describing while directing, leading, and assessing. During execution, commanders often focus more on directing, leading, and assessing—while improving their understanding and modifying their visualization as needed. (See ADP 5-0 for a detailed discussion on assessing operations.)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B2CC796-6548-4862-A6EB-86AC8E6454C2}" type="slidenum">
              <a:rPr lang="en-US" smtClean="0"/>
              <a:t>7</a:t>
            </a:fld>
            <a:endParaRPr lang="en-US" dirty="0"/>
          </a:p>
        </p:txBody>
      </p:sp>
    </p:spTree>
    <p:extLst>
      <p:ext uri="{BB962C8B-B14F-4D97-AF65-F5344CB8AC3E}">
        <p14:creationId xmlns:p14="http://schemas.microsoft.com/office/powerpoint/2010/main" val="294357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ADP 6-0, Figure 2-2. This slide contains the </a:t>
            </a:r>
            <a:r>
              <a:rPr lang="en-US" sz="1200" b="1" kern="1200" dirty="0" smtClean="0">
                <a:solidFill>
                  <a:schemeClr val="tx1"/>
                </a:solidFill>
                <a:effectLst/>
                <a:latin typeface="+mn-lt"/>
                <a:ea typeface="+mn-ea"/>
                <a:cs typeface="+mn-cs"/>
              </a:rPr>
              <a:t>MOST</a:t>
            </a:r>
            <a:r>
              <a:rPr lang="en-US" sz="1200" kern="1200" dirty="0" smtClean="0">
                <a:solidFill>
                  <a:schemeClr val="tx1"/>
                </a:solidFill>
                <a:effectLst/>
                <a:latin typeface="+mn-lt"/>
                <a:ea typeface="+mn-ea"/>
                <a:cs typeface="+mn-cs"/>
              </a:rPr>
              <a:t> relevant and crucial information related to the lesson.”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What crucial function does the NCO serve as related to Mission Command?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2-107.  Noncommissioned officers are </a:t>
            </a:r>
            <a:r>
              <a:rPr lang="en-US" sz="1200" b="1" kern="1200" dirty="0" smtClean="0">
                <a:solidFill>
                  <a:schemeClr val="tx1"/>
                </a:solidFill>
                <a:effectLst/>
                <a:latin typeface="+mn-lt"/>
                <a:ea typeface="+mn-ea"/>
                <a:cs typeface="+mn-cs"/>
              </a:rPr>
              <a:t>key enablers of mission command</a:t>
            </a:r>
            <a:r>
              <a:rPr lang="en-US" sz="1200" kern="1200" dirty="0" smtClean="0">
                <a:solidFill>
                  <a:schemeClr val="tx1"/>
                </a:solidFill>
                <a:effectLst/>
                <a:latin typeface="+mn-lt"/>
                <a:ea typeface="+mn-ea"/>
                <a:cs typeface="+mn-cs"/>
              </a:rPr>
              <a:t>, and they must be trained in the mission command principles to effectively support their commander and lead their Soldiers. </a:t>
            </a:r>
            <a:r>
              <a:rPr lang="en-US" sz="1200" b="1" kern="1200" dirty="0" smtClean="0">
                <a:solidFill>
                  <a:schemeClr val="tx1"/>
                </a:solidFill>
                <a:effectLst/>
                <a:latin typeface="+mn-lt"/>
                <a:ea typeface="+mn-ea"/>
                <a:cs typeface="+mn-cs"/>
              </a:rPr>
              <a:t>Noncommissioned officers are required to exercise initiative to make decisions and take actions to further their commander’s intent</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DL Note:</a:t>
            </a:r>
            <a:r>
              <a:rPr lang="en-US" sz="1200" kern="1200" dirty="0" smtClean="0">
                <a:solidFill>
                  <a:schemeClr val="tx1"/>
                </a:solidFill>
                <a:effectLst/>
                <a:latin typeface="+mn-lt"/>
                <a:ea typeface="+mn-ea"/>
                <a:cs typeface="+mn-cs"/>
              </a:rPr>
              <a:t> Add text “Answer question in your journal before selecting further analysis button.” Add further analysis button. Place the answer into further analysis.</a:t>
            </a:r>
          </a:p>
          <a:p>
            <a:r>
              <a:rPr lang="en-US" sz="1200" kern="1200" dirty="0" smtClean="0">
                <a:solidFill>
                  <a:schemeClr val="tx1"/>
                </a:solidFill>
                <a:effectLst/>
                <a:latin typeface="+mn-lt"/>
                <a:ea typeface="+mn-ea"/>
                <a:cs typeface="+mn-cs"/>
              </a:rPr>
              <a:t> </a:t>
            </a:r>
          </a:p>
          <a:p>
            <a:r>
              <a:rPr lang="en-US" sz="1200" b="1" i="1" kern="1200" dirty="0" smtClean="0">
                <a:solidFill>
                  <a:schemeClr val="tx1"/>
                </a:solidFill>
                <a:effectLst/>
                <a:latin typeface="+mn-lt"/>
                <a:ea typeface="+mn-ea"/>
                <a:cs typeface="+mn-cs"/>
              </a:rPr>
              <a:t>When have you found yourself uncomfortable exercising “disciplined” initiative?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2-108.  </a:t>
            </a:r>
            <a:r>
              <a:rPr lang="en-US" sz="1200" b="1" kern="1200" dirty="0" smtClean="0">
                <a:solidFill>
                  <a:schemeClr val="tx1"/>
                </a:solidFill>
                <a:effectLst/>
                <a:latin typeface="+mn-lt"/>
                <a:ea typeface="+mn-ea"/>
                <a:cs typeface="+mn-cs"/>
              </a:rPr>
              <a:t>Noncommissioned officers enforce standards and discipline and develop their subordinates as they build teams.</a:t>
            </a:r>
            <a:r>
              <a:rPr lang="en-US" sz="1200" kern="1200" dirty="0" smtClean="0">
                <a:solidFill>
                  <a:schemeClr val="tx1"/>
                </a:solidFill>
                <a:effectLst/>
                <a:latin typeface="+mn-lt"/>
                <a:ea typeface="+mn-ea"/>
                <a:cs typeface="+mn-cs"/>
              </a:rPr>
              <a:t> They are trained to operate under mission orders and decide for themselves how best to achieve their commander’s intent. With information available to all levels of command and increasing dispersion on the battlefield, noncommissioned officers must be comfortable in exercising initiative to make decisions and act.</a:t>
            </a:r>
          </a:p>
          <a:p>
            <a:endParaRPr lang="en-US" dirty="0"/>
          </a:p>
        </p:txBody>
      </p:sp>
      <p:sp>
        <p:nvSpPr>
          <p:cNvPr id="4" name="Slide Number Placeholder 3"/>
          <p:cNvSpPr>
            <a:spLocks noGrp="1"/>
          </p:cNvSpPr>
          <p:nvPr>
            <p:ph type="sldNum" sz="quarter" idx="10"/>
          </p:nvPr>
        </p:nvSpPr>
        <p:spPr/>
        <p:txBody>
          <a:bodyPr/>
          <a:lstStyle/>
          <a:p>
            <a:fld id="{AB2CC796-6548-4862-A6EB-86AC8E6454C2}" type="slidenum">
              <a:rPr lang="en-US" smtClean="0"/>
              <a:t>8</a:t>
            </a:fld>
            <a:endParaRPr lang="en-US" dirty="0"/>
          </a:p>
        </p:txBody>
      </p:sp>
    </p:spTree>
    <p:extLst>
      <p:ext uri="{BB962C8B-B14F-4D97-AF65-F5344CB8AC3E}">
        <p14:creationId xmlns:p14="http://schemas.microsoft.com/office/powerpoint/2010/main" val="3965466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Give concrete examples of how the Senior NCO Mission Command Support role supported the guides to effective command.</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2-82.</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guides to effective command help commanders fulfill the fundamental responsibilities of command. A commander’s use of these guides must fit the situation, the commander’s personality, and the capability and understanding of subordinates. Command cannot be scripted. These guides apply at all levels of command. Mission command provides a common baseline for command during operations and garrison activities.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following guides aid commanders in effectively exercising command and inculcating mission command—</a:t>
            </a:r>
          </a:p>
          <a:p>
            <a:pPr lvl="0"/>
            <a:r>
              <a:rPr lang="en-US" sz="1200" kern="1200" dirty="0" smtClean="0">
                <a:solidFill>
                  <a:schemeClr val="tx1"/>
                </a:solidFill>
                <a:effectLst/>
                <a:latin typeface="+mn-lt"/>
                <a:ea typeface="+mn-ea"/>
                <a:cs typeface="+mn-cs"/>
              </a:rPr>
              <a:t>Create a positive command climate</a:t>
            </a:r>
          </a:p>
          <a:p>
            <a:pPr lvl="0"/>
            <a:r>
              <a:rPr lang="en-US" sz="1200" kern="1200" dirty="0" smtClean="0">
                <a:solidFill>
                  <a:schemeClr val="tx1"/>
                </a:solidFill>
                <a:effectLst/>
                <a:latin typeface="+mn-lt"/>
                <a:ea typeface="+mn-ea"/>
                <a:cs typeface="+mn-cs"/>
              </a:rPr>
              <a:t>Ensure unity of effort</a:t>
            </a:r>
          </a:p>
          <a:p>
            <a:pPr lvl="0"/>
            <a:r>
              <a:rPr lang="en-US" sz="1200" kern="1200" dirty="0" smtClean="0">
                <a:solidFill>
                  <a:schemeClr val="tx1"/>
                </a:solidFill>
                <a:effectLst/>
                <a:latin typeface="+mn-lt"/>
                <a:ea typeface="+mn-ea"/>
                <a:cs typeface="+mn-cs"/>
              </a:rPr>
              <a:t>Train subordinates on command and control and the application of mission command</a:t>
            </a:r>
          </a:p>
          <a:p>
            <a:pPr lvl="0"/>
            <a:r>
              <a:rPr lang="en-US" sz="1200" kern="1200" dirty="0" smtClean="0">
                <a:solidFill>
                  <a:schemeClr val="tx1"/>
                </a:solidFill>
                <a:effectLst/>
                <a:latin typeface="+mn-lt"/>
                <a:ea typeface="+mn-ea"/>
                <a:cs typeface="+mn-cs"/>
              </a:rPr>
              <a:t>Make timely and effective decisions and act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Create a Positive Command Climate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2-84.  Successful commanders recognize that all subordinates contribute to mission accomplishment. They establish clear and realistic goals and communicate their goals openly. Commanders establish and maintain communication between subordinates and leaders. </a:t>
            </a:r>
            <a:r>
              <a:rPr lang="en-US" sz="1200" b="1" kern="1200" dirty="0" smtClean="0">
                <a:solidFill>
                  <a:schemeClr val="tx1"/>
                </a:solidFill>
                <a:effectLst/>
                <a:latin typeface="+mn-lt"/>
                <a:ea typeface="+mn-ea"/>
                <a:cs typeface="+mn-cs"/>
              </a:rPr>
              <a:t>They encourage subordinates to bring creative and innovative ideas to the forefront.</a:t>
            </a:r>
            <a:r>
              <a:rPr lang="en-US" sz="1200" kern="1200" dirty="0" smtClean="0">
                <a:solidFill>
                  <a:schemeClr val="tx1"/>
                </a:solidFill>
                <a:effectLst/>
                <a:latin typeface="+mn-lt"/>
                <a:ea typeface="+mn-ea"/>
                <a:cs typeface="+mn-cs"/>
              </a:rPr>
              <a:t> They also </a:t>
            </a:r>
            <a:r>
              <a:rPr lang="en-US" sz="1200" b="1" kern="1200" dirty="0" smtClean="0">
                <a:solidFill>
                  <a:schemeClr val="tx1"/>
                </a:solidFill>
                <a:effectLst/>
                <a:latin typeface="+mn-lt"/>
                <a:ea typeface="+mn-ea"/>
                <a:cs typeface="+mn-cs"/>
              </a:rPr>
              <a:t>seek feedback from subordinates</a:t>
            </a:r>
            <a:r>
              <a:rPr lang="en-US" sz="1200" kern="1200" dirty="0" smtClean="0">
                <a:solidFill>
                  <a:schemeClr val="tx1"/>
                </a:solidFill>
                <a:effectLst/>
                <a:latin typeface="+mn-lt"/>
                <a:ea typeface="+mn-ea"/>
                <a:cs typeface="+mn-cs"/>
              </a:rPr>
              <a:t>. The result is a command climate that encourages initiative.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2-86.  In a positive command climate, the expectation is that everyone lives by and upholds the moral principles of the Army Ethic. The Army Ethic must be espoused, supported, practiced, and respected. Mission command depends on a command climate that </a:t>
            </a:r>
            <a:r>
              <a:rPr lang="en-US" sz="1200" b="1" kern="1200" dirty="0" smtClean="0">
                <a:solidFill>
                  <a:schemeClr val="tx1"/>
                </a:solidFill>
                <a:effectLst/>
                <a:latin typeface="+mn-lt"/>
                <a:ea typeface="+mn-ea"/>
                <a:cs typeface="+mn-cs"/>
              </a:rPr>
              <a:t>encourages subordinate commanders at all levels to take the initiative.</a:t>
            </a:r>
            <a:r>
              <a:rPr lang="en-US" sz="1200" kern="1200" dirty="0" smtClean="0">
                <a:solidFill>
                  <a:schemeClr val="tx1"/>
                </a:solidFill>
                <a:effectLst/>
                <a:latin typeface="+mn-lt"/>
                <a:ea typeface="+mn-ea"/>
                <a:cs typeface="+mn-cs"/>
              </a:rPr>
              <a:t> Commanders create a positive command climate by—</a:t>
            </a:r>
          </a:p>
          <a:p>
            <a:pPr lvl="0"/>
            <a:r>
              <a:rPr lang="en-US" sz="1200" kern="1200" dirty="0" smtClean="0">
                <a:solidFill>
                  <a:schemeClr val="tx1"/>
                </a:solidFill>
                <a:effectLst/>
                <a:latin typeface="+mn-lt"/>
                <a:ea typeface="+mn-ea"/>
                <a:cs typeface="+mn-cs"/>
              </a:rPr>
              <a:t>Accepting subordinates’ risk taking and errors</a:t>
            </a:r>
          </a:p>
          <a:p>
            <a:pPr lvl="0"/>
            <a:r>
              <a:rPr lang="en-US" sz="1200" kern="1200" dirty="0" smtClean="0">
                <a:solidFill>
                  <a:schemeClr val="tx1"/>
                </a:solidFill>
                <a:effectLst/>
                <a:latin typeface="+mn-lt"/>
                <a:ea typeface="+mn-ea"/>
                <a:cs typeface="+mn-cs"/>
              </a:rPr>
              <a:t>Building mutual trust and shared understanding</a:t>
            </a:r>
          </a:p>
          <a:p>
            <a:pPr lvl="0"/>
            <a:r>
              <a:rPr lang="en-US" sz="1200" kern="1200" dirty="0" smtClean="0">
                <a:solidFill>
                  <a:schemeClr val="tx1"/>
                </a:solidFill>
                <a:effectLst/>
                <a:latin typeface="+mn-lt"/>
                <a:ea typeface="+mn-ea"/>
                <a:cs typeface="+mn-cs"/>
              </a:rPr>
              <a:t>Communicating with subordinates</a:t>
            </a:r>
          </a:p>
          <a:p>
            <a:pPr lvl="0"/>
            <a:r>
              <a:rPr lang="en-US" sz="1200" kern="1200" dirty="0" smtClean="0">
                <a:solidFill>
                  <a:schemeClr val="tx1"/>
                </a:solidFill>
                <a:effectLst/>
                <a:latin typeface="+mn-lt"/>
                <a:ea typeface="+mn-ea"/>
                <a:cs typeface="+mn-cs"/>
              </a:rPr>
              <a:t>Building teams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Ensure Unity of Effort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2-99.  Unity of effort is the coordination and cooperation toward common objectives, even if the participants are not necessarily part of the same command organization, which is the product of successful unified action. Establishing a culture of collaboration provides and enhances unity of effort. The commander’s intent provides the unifying idea that allows decentralized execution within an overarching framework.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2-100.  Unity of command is one of the principles of war and the preferred method for achieving unity of effort. Commanders always adhere to unity of command when task-organizing Army forces. Under unity of command, every mission falls within the authority and responsibility of a single, responsible commander.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2-101.  Unity of command may not be possible in some operations that include unified action partners. When unity of command is not possible, commanders must achieve unity of effort through cooperation and coordination to build trust among all elements of the force—even if they are not part of the same command structure.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2-102.  The commander’s intent provides guidance within which individuals are expected to exercise initiative to accomplish overall goals. Understanding the commander’s intent two echelons up further enhances unity of effort while providing the basis for decentralized decision making and execution. Subordinates who understand the commander’s intent are more likely to exercise initiative in unexpected situations. Under mission command, subordinates have an absolute responsibility to fulfill the commander’s intent.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Train Subordinates in Command and Control and the Application of Mission Command</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2-106.  Effective mission command requires well-developed subordinates capable of decentralized</a:t>
            </a:r>
          </a:p>
          <a:p>
            <a:r>
              <a:rPr lang="en-US" sz="1200" kern="1200" dirty="0" smtClean="0">
                <a:solidFill>
                  <a:schemeClr val="tx1"/>
                </a:solidFill>
                <a:effectLst/>
                <a:latin typeface="+mn-lt"/>
                <a:ea typeface="+mn-ea"/>
                <a:cs typeface="+mn-cs"/>
              </a:rPr>
              <a:t>execution of missions and tasks. Training must create common, repetitive, shared experiences that build trust and allow commands to acquire competence in shared understanding. Trained teams are able to communicate explicitly and implicitly, conduct decentralized operations, and achieve unity of effort in uncertain situations.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Make Timely Decisions and Act</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2-117.  Timely decisions and actions are essential for effective command and control. Commanders who demonstrate the agility to consistently make appropriate decisions faster than their opponents have a significant advantage. By the time the slower commander decides and acts, the faster one has already changed the situation, rendering the slower commander’s actions irrelevant. With such an advantage, the faster commander can dictate the tempo and maintain the operational initiative.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2-118.  A mission command approach makes it easier for commanders to make timely decisions that exploit opportunities because they spend less time focused on subordinates’ tasks. </a:t>
            </a:r>
          </a:p>
          <a:p>
            <a:r>
              <a:rPr lang="en-US" sz="1200" kern="1200" dirty="0" smtClean="0">
                <a:solidFill>
                  <a:schemeClr val="tx1"/>
                </a:solidFill>
                <a:effectLst/>
                <a:latin typeface="+mn-lt"/>
                <a:ea typeface="+mn-ea"/>
                <a:cs typeface="+mn-cs"/>
              </a:rPr>
              <a:t>Effective commanders—</a:t>
            </a:r>
          </a:p>
          <a:p>
            <a:pPr lvl="0"/>
            <a:r>
              <a:rPr lang="en-US" sz="1200" kern="1200" dirty="0" smtClean="0">
                <a:solidFill>
                  <a:schemeClr val="tx1"/>
                </a:solidFill>
                <a:effectLst/>
                <a:latin typeface="+mn-lt"/>
                <a:ea typeface="+mn-ea"/>
                <a:cs typeface="+mn-cs"/>
              </a:rPr>
              <a:t>Take their opponent’s plans, capabilities, and reaction times into account when making decisions</a:t>
            </a:r>
          </a:p>
          <a:p>
            <a:pPr lvl="0"/>
            <a:r>
              <a:rPr lang="en-US" sz="1200" kern="1200" dirty="0" smtClean="0">
                <a:solidFill>
                  <a:schemeClr val="tx1"/>
                </a:solidFill>
                <a:effectLst/>
                <a:latin typeface="+mn-lt"/>
                <a:ea typeface="+mn-ea"/>
                <a:cs typeface="+mn-cs"/>
              </a:rPr>
              <a:t>Consider the impact of their decisions—the cause and effect</a:t>
            </a:r>
          </a:p>
          <a:p>
            <a:pPr lvl="0"/>
            <a:r>
              <a:rPr lang="en-US" sz="1200" kern="1200" dirty="0" smtClean="0">
                <a:solidFill>
                  <a:schemeClr val="tx1"/>
                </a:solidFill>
                <a:effectLst/>
                <a:latin typeface="+mn-lt"/>
                <a:ea typeface="+mn-ea"/>
                <a:cs typeface="+mn-cs"/>
              </a:rPr>
              <a:t>Make decisions quickly—even with incomplete information</a:t>
            </a:r>
          </a:p>
          <a:p>
            <a:pPr lvl="0"/>
            <a:r>
              <a:rPr lang="en-US" sz="1200" kern="1200" dirty="0" smtClean="0">
                <a:solidFill>
                  <a:schemeClr val="tx1"/>
                </a:solidFill>
                <a:effectLst/>
                <a:latin typeface="+mn-lt"/>
                <a:ea typeface="+mn-ea"/>
                <a:cs typeface="+mn-cs"/>
              </a:rPr>
              <a:t>Adopt a satisfactory course of action with acceptable risk as quickly as possible</a:t>
            </a:r>
          </a:p>
          <a:p>
            <a:pPr lvl="0"/>
            <a:r>
              <a:rPr lang="en-US" sz="1200" kern="1200" dirty="0" smtClean="0">
                <a:solidFill>
                  <a:schemeClr val="tx1"/>
                </a:solidFill>
                <a:effectLst/>
                <a:latin typeface="+mn-lt"/>
                <a:ea typeface="+mn-ea"/>
                <a:cs typeface="+mn-cs"/>
              </a:rPr>
              <a:t>Delegate decision making authority to the lowest echelon possible to obtain faster decisions during operations</a:t>
            </a:r>
          </a:p>
          <a:p>
            <a:pPr lvl="0"/>
            <a:r>
              <a:rPr lang="en-US" sz="1200" kern="1200" dirty="0" smtClean="0">
                <a:solidFill>
                  <a:schemeClr val="tx1"/>
                </a:solidFill>
                <a:effectLst/>
                <a:latin typeface="+mn-lt"/>
                <a:ea typeface="+mn-ea"/>
                <a:cs typeface="+mn-cs"/>
              </a:rPr>
              <a:t>Support decentralized execution by continuously sharing knowledge with subordinates and frequently with adjacent commanders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2-119.  Commanders change and combine intuitive and analytical decision making techniques as the situation requires. Because uncertainty and the tempo of large-scale combat operations drive most decisions, commanders emphasize intuitive decision making and develop their subordinates accordingly. However, when time is available and depending on the operational context of a situation, commanders and staffs use the military decision-making process or Army design methodology during planning.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2-120.  Commanders can alter planning to fit time-constrained circumstances. In time-constrained conditions, commanders assess the situation, update their commander’s visualization, and direct their staffs to perform those activities needed to support the required decisions. Streamlined processes permit commanders and staffs to shorten the time needed to issue orders when the situation changes. To an outsider, it may appear that experienced commanders and staffs omit key steps. In reality, they use existing products or perform steps mentally.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Based on your CMF, give some examples of when outdated running estimate information hindered the commander’s accurate visualization of an operation?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2-121.  Commanders and staffs constantly assess where an operation is in relation to the end state and make adjustments to accomplish the mission and posture the force for future operations. The commander’s visualization and the staffs’ running estimates are the primary assessment tools.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Keeping running estimates current is essential to ensuring commanders are aware of feasible options.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Staffs continuously replace outdated facts and assumptions in their </a:t>
            </a:r>
            <a:r>
              <a:rPr lang="en-US" sz="1200" b="1" kern="1200" dirty="0" smtClean="0">
                <a:solidFill>
                  <a:schemeClr val="tx1"/>
                </a:solidFill>
                <a:effectLst/>
                <a:latin typeface="+mn-lt"/>
                <a:ea typeface="+mn-ea"/>
                <a:cs typeface="+mn-cs"/>
              </a:rPr>
              <a:t>running estimate</a:t>
            </a:r>
            <a:r>
              <a:rPr lang="en-US" sz="1200" kern="1200" dirty="0" smtClean="0">
                <a:solidFill>
                  <a:schemeClr val="tx1"/>
                </a:solidFill>
                <a:effectLst/>
                <a:latin typeface="+mn-lt"/>
                <a:ea typeface="+mn-ea"/>
                <a:cs typeface="+mn-cs"/>
              </a:rPr>
              <a:t> with new information. They perform analysis and form new, or revise existing, conclusions and recommendations. The commander’s visualization identifies decisions commanders expect to make and focuses their staffs’ running estimates.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Up-to-date running estimates provide the recommendations commanders need to make timely decisions during execution.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2-122.  The role of commanders is to direct and lead from the beginning of planning throughout execution, and continually assess and adjust operations to achieve their intent. Commanders drive the operations process. They understand, visualize, describe, direct, lead, and assess operations in complex, dynamic environments. Throughout operations, commanders, subordinate commanders, staffs, and unified action partners collaborate actively, sharing and questioning information, perceptions, and ideas to better understand situations and make decisions. Commanders encourage disciplined initiative through mission orders and a climate of mutual trust and shared understanding. Guided by their experience, knowledge, education, intelligence, and intuition, commanders apply leadership to translate decisions into action. Commanders synchronize forces and capabilities in time, space, and purpose to accomplish missions.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2-123.  Ultimately, command reflects everything a commander understands about the nature of war, warfighting doctrine, training, leadership, organizations, materiel, and soldiers. It is how commanders organize their forces, structure operations, and direct the synchronized effects of organic and allocated assets toward their visualized end state. Command is built on training and mutual understanding by all Soldiers within that command about how it operates. </a:t>
            </a:r>
          </a:p>
          <a:p>
            <a:endParaRPr lang="en-US" dirty="0"/>
          </a:p>
        </p:txBody>
      </p:sp>
      <p:sp>
        <p:nvSpPr>
          <p:cNvPr id="4" name="Slide Number Placeholder 3"/>
          <p:cNvSpPr>
            <a:spLocks noGrp="1"/>
          </p:cNvSpPr>
          <p:nvPr>
            <p:ph type="sldNum" sz="quarter" idx="10"/>
          </p:nvPr>
        </p:nvSpPr>
        <p:spPr/>
        <p:txBody>
          <a:bodyPr/>
          <a:lstStyle/>
          <a:p>
            <a:fld id="{AB2CC796-6548-4862-A6EB-86AC8E6454C2}" type="slidenum">
              <a:rPr lang="en-US" smtClean="0"/>
              <a:t>9</a:t>
            </a:fld>
            <a:endParaRPr lang="en-US" dirty="0"/>
          </a:p>
        </p:txBody>
      </p:sp>
    </p:spTree>
    <p:extLst>
      <p:ext uri="{BB962C8B-B14F-4D97-AF65-F5344CB8AC3E}">
        <p14:creationId xmlns:p14="http://schemas.microsoft.com/office/powerpoint/2010/main" val="2148330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lesson links with Effective Leadership, Operational Art and Design, Critical Thinking and Problem Solving, and Effective Communication.</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Where do you see yourself in the process of mission command?</a:t>
            </a:r>
            <a:endParaRPr lang="en-US" sz="1200" kern="1200" dirty="0" smtClean="0">
              <a:solidFill>
                <a:schemeClr val="tx1"/>
              </a:solidFill>
              <a:effectLst/>
              <a:latin typeface="+mn-lt"/>
              <a:ea typeface="+mn-ea"/>
              <a:cs typeface="+mn-cs"/>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smtClean="0">
                <a:solidFill>
                  <a:schemeClr val="tx1"/>
                </a:solidFill>
                <a:effectLst/>
                <a:latin typeface="+mn-lt"/>
                <a:ea typeface="+mn-ea"/>
                <a:cs typeface="+mn-cs"/>
              </a:rPr>
              <a:t>How can you include your experience as an NCO to assist the commander in mission command?</a:t>
            </a:r>
            <a:endParaRPr lang="en-US" sz="1200" kern="1200" smtClean="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AB2CC796-6548-4862-A6EB-86AC8E6454C2}" type="slidenum">
              <a:rPr lang="en-US" smtClean="0"/>
              <a:t>10</a:t>
            </a:fld>
            <a:endParaRPr lang="en-US" dirty="0"/>
          </a:p>
        </p:txBody>
      </p:sp>
    </p:spTree>
    <p:extLst>
      <p:ext uri="{BB962C8B-B14F-4D97-AF65-F5344CB8AC3E}">
        <p14:creationId xmlns:p14="http://schemas.microsoft.com/office/powerpoint/2010/main" val="1467897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8092" y="6356351"/>
            <a:ext cx="2837762" cy="365125"/>
          </a:xfrm>
          <a:prstGeom prst="rect">
            <a:avLst/>
          </a:prstGeom>
        </p:spPr>
        <p:txBody>
          <a:bodyPr/>
          <a:lstStyle>
            <a:lvl1pPr>
              <a:defRPr>
                <a:latin typeface="Arial" panose="020B0604020202020204" pitchFamily="34" charset="0"/>
                <a:cs typeface="Arial" panose="020B0604020202020204" pitchFamily="34" charset="0"/>
              </a:defRPr>
            </a:lvl1pPr>
          </a:lstStyle>
          <a:p>
            <a:fld id="{F1B279B4-9894-EE4B-AB46-A0F9BE6FD056}" type="datetimeFigureOut">
              <a:rPr lang="en-US" smtClean="0"/>
              <a:pPr/>
              <a:t>3/21/2020</a:t>
            </a:fld>
            <a:endParaRPr lang="en-US" dirty="0"/>
          </a:p>
        </p:txBody>
      </p:sp>
      <p:sp>
        <p:nvSpPr>
          <p:cNvPr id="5" name="Footer Placeholder 4"/>
          <p:cNvSpPr>
            <a:spLocks noGrp="1"/>
          </p:cNvSpPr>
          <p:nvPr>
            <p:ph type="ftr" sz="quarter" idx="11"/>
          </p:nvPr>
        </p:nvSpPr>
        <p:spPr>
          <a:xfrm>
            <a:off x="4155295" y="6356351"/>
            <a:ext cx="3851249"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12"/>
          </p:nvPr>
        </p:nvSpPr>
        <p:spPr>
          <a:xfrm>
            <a:off x="8715984" y="6356351"/>
            <a:ext cx="2837762" cy="365125"/>
          </a:xfrm>
          <a:prstGeom prst="rect">
            <a:avLst/>
          </a:prstGeom>
        </p:spPr>
        <p:txBody>
          <a:bodyPr/>
          <a:lstStyle>
            <a:lvl1pPr>
              <a:defRPr>
                <a:latin typeface="Arial" panose="020B0604020202020204" pitchFamily="34" charset="0"/>
                <a:cs typeface="Arial" panose="020B0604020202020204" pitchFamily="34" charset="0"/>
              </a:defRPr>
            </a:lvl1pPr>
          </a:lstStyle>
          <a:p>
            <a:fld id="{94557851-2526-5641-A945-D3762E2DC3BB}" type="slidenum">
              <a:rPr lang="en-US" smtClean="0"/>
              <a:pPr/>
              <a:t>‹#›</a:t>
            </a:fld>
            <a:endParaRPr lang="en-US" dirty="0"/>
          </a:p>
        </p:txBody>
      </p:sp>
      <p:sp>
        <p:nvSpPr>
          <p:cNvPr id="11" name="Title Placeholder 9"/>
          <p:cNvSpPr>
            <a:spLocks noGrp="1"/>
          </p:cNvSpPr>
          <p:nvPr>
            <p:ph type="title" hasCustomPrompt="1"/>
          </p:nvPr>
        </p:nvSpPr>
        <p:spPr>
          <a:xfrm>
            <a:off x="1455660" y="283307"/>
            <a:ext cx="9250520" cy="1143000"/>
          </a:xfrm>
          <a:prstGeom prst="rect">
            <a:avLst/>
          </a:prstGeom>
        </p:spPr>
        <p:txBody>
          <a:bodyPr vert="horz" lIns="91440" tIns="45720" rIns="91440" bIns="45720" rtlCol="0" anchor="ctr">
            <a:noAutofit/>
          </a:bodyPr>
          <a:lstStyle>
            <a:lvl1pPr>
              <a:defRPr sz="3200">
                <a:latin typeface="Arial" panose="020B0604020202020204" pitchFamily="34" charset="0"/>
                <a:cs typeface="Arial" panose="020B0604020202020204" pitchFamily="34" charset="0"/>
              </a:defRPr>
            </a:lvl1pPr>
          </a:lstStyle>
          <a:p>
            <a:r>
              <a:rPr lang="en-US" dirty="0"/>
              <a:t>Click to edit Master title style</a:t>
            </a:r>
            <a:br>
              <a:rPr lang="en-US" dirty="0"/>
            </a:br>
            <a:r>
              <a:rPr lang="en-US" dirty="0" smtClean="0"/>
              <a:t>Arial 32</a:t>
            </a:r>
            <a:endParaRPr lang="en-US" dirty="0"/>
          </a:p>
        </p:txBody>
      </p:sp>
      <p:sp>
        <p:nvSpPr>
          <p:cNvPr id="12" name="Text Placeholder 2"/>
          <p:cNvSpPr>
            <a:spLocks noGrp="1"/>
          </p:cNvSpPr>
          <p:nvPr>
            <p:ph idx="1"/>
          </p:nvPr>
        </p:nvSpPr>
        <p:spPr>
          <a:xfrm>
            <a:off x="293086" y="1600201"/>
            <a:ext cx="11575666" cy="4525963"/>
          </a:xfrm>
          <a:prstGeom prst="rect">
            <a:avLst/>
          </a:prstGeom>
        </p:spPr>
        <p:txBody>
          <a:bodyPr vert="horz" lIns="91440" tIns="45720" rIns="91440" bIns="45720" rtlCol="0">
            <a:normAutofit/>
          </a:bodyPr>
          <a:lstStyle>
            <a:lvl1pPr marL="342900" indent="-342900">
              <a:buFont typeface="Arial" panose="020B0604020202020204" pitchFamily="34" charset="0"/>
              <a:buChar char="•"/>
              <a:defRPr sz="2400">
                <a:latin typeface="Arial" panose="020B0604020202020204" pitchFamily="34" charset="0"/>
                <a:cs typeface="Arial" panose="020B0604020202020204" pitchFamily="34" charset="0"/>
              </a:defRPr>
            </a:lvl1pPr>
            <a:lvl2pPr marL="742950" indent="-28575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4865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092" y="1148864"/>
            <a:ext cx="10945654" cy="46130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41933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pic>
        <p:nvPicPr>
          <p:cNvPr id="7" name="Picture 6" descr="US_Army_logo.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9532" y="165724"/>
            <a:ext cx="601556" cy="801592"/>
          </a:xfrm>
          <a:prstGeom prst="rect">
            <a:avLst/>
          </a:prstGeom>
          <a:effectLst>
            <a:outerShdw blurRad="50800" dist="38100" dir="2700000" algn="tl" rotWithShape="0">
              <a:srgbClr val="000000">
                <a:alpha val="43000"/>
              </a:srgbClr>
            </a:outerShdw>
          </a:effectLst>
        </p:spPr>
      </p:pic>
      <p:sp>
        <p:nvSpPr>
          <p:cNvPr id="10" name="Title Placeholder 9"/>
          <p:cNvSpPr>
            <a:spLocks noGrp="1"/>
          </p:cNvSpPr>
          <p:nvPr>
            <p:ph type="title"/>
          </p:nvPr>
        </p:nvSpPr>
        <p:spPr>
          <a:xfrm>
            <a:off x="1455660" y="283307"/>
            <a:ext cx="9250520" cy="1143000"/>
          </a:xfrm>
          <a:prstGeom prst="rect">
            <a:avLst/>
          </a:prstGeom>
        </p:spPr>
        <p:txBody>
          <a:bodyPr vert="horz" lIns="91440" tIns="45720" rIns="91440" bIns="45720" rtlCol="0" anchor="ctr">
            <a:noAutofit/>
          </a:bodyPr>
          <a:lstStyle/>
          <a:p>
            <a:r>
              <a:rPr lang="en-US" dirty="0"/>
              <a:t>Click to edit Master title style</a:t>
            </a:r>
            <a:br>
              <a:rPr lang="en-US" dirty="0"/>
            </a:br>
            <a:r>
              <a:rPr lang="en-US" dirty="0" smtClean="0"/>
              <a:t>Arial 32</a:t>
            </a:r>
            <a:endParaRPr lang="en-US" dirty="0"/>
          </a:p>
        </p:txBody>
      </p:sp>
      <p:sp>
        <p:nvSpPr>
          <p:cNvPr id="6"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9" name="Footer Placeholder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solidFill>
                <a:prstClr val="black">
                  <a:tint val="75000"/>
                </a:prstClr>
              </a:solidFill>
            </a:endParaRPr>
          </a:p>
        </p:txBody>
      </p:sp>
      <p:sp>
        <p:nvSpPr>
          <p:cNvPr id="11"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94557851-2526-5641-A945-D3762E2DC3BB}" type="slidenum">
              <a:rPr lang="en-US" smtClean="0">
                <a:solidFill>
                  <a:prstClr val="black">
                    <a:tint val="75000"/>
                  </a:prstClr>
                </a:solidFill>
              </a:rPr>
              <a:pPr/>
              <a:t>‹#›</a:t>
            </a:fld>
            <a:endParaRPr lang="en-US" dirty="0">
              <a:solidFill>
                <a:prstClr val="black">
                  <a:tint val="75000"/>
                </a:prstClr>
              </a:solidFill>
            </a:endParaRPr>
          </a:p>
        </p:txBody>
      </p:sp>
      <p:pic>
        <p:nvPicPr>
          <p:cNvPr id="12" name="Picture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421517" y="120674"/>
            <a:ext cx="620526" cy="1043335"/>
          </a:xfrm>
          <a:prstGeom prst="rect">
            <a:avLst/>
          </a:prstGeom>
        </p:spPr>
      </p:pic>
    </p:spTree>
    <p:extLst>
      <p:ext uri="{BB962C8B-B14F-4D97-AF65-F5344CB8AC3E}">
        <p14:creationId xmlns:p14="http://schemas.microsoft.com/office/powerpoint/2010/main" val="2355787695"/>
      </p:ext>
    </p:extLst>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457200" rtl="0" eaLnBrk="1" latinLnBrk="0" hangingPunct="1">
        <a:spcBef>
          <a:spcPct val="0"/>
        </a:spcBef>
        <a:buNone/>
        <a:defRPr sz="3200" b="1" i="0" kern="1200" baseline="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Verdana"/>
          <a:ea typeface="+mn-ea"/>
          <a:cs typeface="Verdana"/>
        </a:defRPr>
      </a:lvl1pPr>
      <a:lvl2pPr marL="742950" indent="-285750" algn="l" defTabSz="457200" rtl="0" eaLnBrk="1" latinLnBrk="0" hangingPunct="1">
        <a:spcBef>
          <a:spcPct val="20000"/>
        </a:spcBef>
        <a:buFont typeface="Arial"/>
        <a:buChar char="–"/>
        <a:defRPr sz="2400" kern="1200">
          <a:solidFill>
            <a:schemeClr val="tx1"/>
          </a:solidFill>
          <a:latin typeface="Verdana"/>
          <a:ea typeface="+mn-ea"/>
          <a:cs typeface="Verdana"/>
        </a:defRPr>
      </a:lvl2pPr>
      <a:lvl3pPr marL="1143000" indent="-228600" algn="l" defTabSz="457200" rtl="0" eaLnBrk="1" latinLnBrk="0" hangingPunct="1">
        <a:spcBef>
          <a:spcPct val="20000"/>
        </a:spcBef>
        <a:buFont typeface="Arial"/>
        <a:buChar char="•"/>
        <a:defRPr sz="2000" kern="1200">
          <a:solidFill>
            <a:schemeClr val="tx1"/>
          </a:solidFill>
          <a:latin typeface="Verdana"/>
          <a:ea typeface="+mn-ea"/>
          <a:cs typeface="Verdana"/>
        </a:defRPr>
      </a:lvl3pPr>
      <a:lvl4pPr marL="1600200" indent="-228600" algn="l" defTabSz="457200" rtl="0" eaLnBrk="1" latinLnBrk="0" hangingPunct="1">
        <a:spcBef>
          <a:spcPct val="20000"/>
        </a:spcBef>
        <a:buFont typeface="Arial"/>
        <a:buChar char="–"/>
        <a:defRPr sz="1800" kern="1200">
          <a:solidFill>
            <a:schemeClr val="tx1"/>
          </a:solidFill>
          <a:latin typeface="Verdana"/>
          <a:ea typeface="+mn-ea"/>
          <a:cs typeface="Verdana"/>
        </a:defRPr>
      </a:lvl4pPr>
      <a:lvl5pPr marL="2057400" indent="-228600" algn="l" defTabSz="457200" rtl="0" eaLnBrk="1" latinLnBrk="0" hangingPunct="1">
        <a:spcBef>
          <a:spcPct val="20000"/>
        </a:spcBef>
        <a:buFont typeface="Arial"/>
        <a:buChar char="»"/>
        <a:defRPr sz="1600" kern="1200">
          <a:solidFill>
            <a:schemeClr val="tx1"/>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45252" y="1347969"/>
            <a:ext cx="6571514" cy="54543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389" b="1" dirty="0">
                <a:ln w="12700">
                  <a:noFill/>
                </a:ln>
                <a:latin typeface="Arial" panose="020B0604020202020204" pitchFamily="34" charset="0"/>
                <a:cs typeface="Arial" panose="020B0604020202020204" pitchFamily="34" charset="0"/>
              </a:rPr>
              <a:t> </a:t>
            </a:r>
          </a:p>
        </p:txBody>
      </p:sp>
      <p:sp>
        <p:nvSpPr>
          <p:cNvPr id="9" name="Title 1"/>
          <p:cNvSpPr txBox="1">
            <a:spLocks/>
          </p:cNvSpPr>
          <p:nvPr/>
        </p:nvSpPr>
        <p:spPr>
          <a:xfrm>
            <a:off x="675088" y="6422678"/>
            <a:ext cx="5449266" cy="35666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394"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612758" y="1109608"/>
            <a:ext cx="9023191" cy="5491403"/>
          </a:xfrm>
          <a:prstGeom prst="rect">
            <a:avLst/>
          </a:prstGeom>
        </p:spPr>
      </p:pic>
      <p:sp>
        <p:nvSpPr>
          <p:cNvPr id="5" name="Rectangle 4"/>
          <p:cNvSpPr/>
          <p:nvPr/>
        </p:nvSpPr>
        <p:spPr>
          <a:xfrm>
            <a:off x="2786747" y="370509"/>
            <a:ext cx="6604001" cy="646331"/>
          </a:xfrm>
          <a:prstGeom prst="rect">
            <a:avLst/>
          </a:prstGeom>
        </p:spPr>
        <p:txBody>
          <a:bodyPr wrap="square">
            <a:spAutoFit/>
          </a:bodyPr>
          <a:lstStyle/>
          <a:p>
            <a:pPr algn="ctr"/>
            <a:r>
              <a:rPr lang="en-US" sz="3600" b="1" cap="small" dirty="0" smtClean="0">
                <a:latin typeface="Arial" panose="020B0604020202020204" pitchFamily="34" charset="0"/>
                <a:cs typeface="Arial" panose="020B0604020202020204" pitchFamily="34" charset="0"/>
              </a:rPr>
              <a:t>What is happening?</a:t>
            </a:r>
            <a:endParaRPr lang="en-US" sz="3600" b="1" cap="sm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9292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5365" y="955655"/>
            <a:ext cx="9227635" cy="1140172"/>
          </a:xfrm>
        </p:spPr>
        <p:txBody>
          <a:bodyPr/>
          <a:lstStyle/>
          <a:p>
            <a:pPr algn="l"/>
            <a:r>
              <a:rPr lang="en-US" dirty="0" smtClean="0"/>
              <a:t>M448 Mission Command: Command</a:t>
            </a:r>
            <a:endParaRPr lang="en-US" dirty="0"/>
          </a:p>
        </p:txBody>
      </p:sp>
      <p:sp>
        <p:nvSpPr>
          <p:cNvPr id="4" name="Rectangle 3"/>
          <p:cNvSpPr/>
          <p:nvPr/>
        </p:nvSpPr>
        <p:spPr>
          <a:xfrm>
            <a:off x="15045" y="8483"/>
            <a:ext cx="12131751" cy="993911"/>
          </a:xfrm>
          <a:prstGeom prst="rect">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6057"/>
            <a:endParaRPr lang="en-US" sz="2394" dirty="0">
              <a:solidFill>
                <a:prstClr val="white"/>
              </a:solidFill>
            </a:endParaRPr>
          </a:p>
        </p:txBody>
      </p:sp>
      <p:sp>
        <p:nvSpPr>
          <p:cNvPr id="5" name="Rectangle 4"/>
          <p:cNvSpPr/>
          <p:nvPr/>
        </p:nvSpPr>
        <p:spPr>
          <a:xfrm>
            <a:off x="15045" y="1006420"/>
            <a:ext cx="12131751" cy="103829"/>
          </a:xfrm>
          <a:prstGeom prst="rect">
            <a:avLst/>
          </a:prstGeom>
          <a:solidFill>
            <a:srgbClr val="FFC52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6057"/>
            <a:endParaRPr lang="en-US" sz="2394" dirty="0">
              <a:solidFill>
                <a:prstClr val="white"/>
              </a:solidFill>
            </a:endParaRPr>
          </a:p>
        </p:txBody>
      </p:sp>
      <p:sp>
        <p:nvSpPr>
          <p:cNvPr id="6" name="TextBox 5"/>
          <p:cNvSpPr txBox="1"/>
          <p:nvPr/>
        </p:nvSpPr>
        <p:spPr>
          <a:xfrm>
            <a:off x="1411047" y="126517"/>
            <a:ext cx="10179159" cy="829138"/>
          </a:xfrm>
          <a:prstGeom prst="rect">
            <a:avLst/>
          </a:prstGeom>
          <a:noFill/>
        </p:spPr>
        <p:txBody>
          <a:bodyPr wrap="square" rtlCol="0">
            <a:spAutoFit/>
          </a:bodyPr>
          <a:lstStyle/>
          <a:p>
            <a:pPr defTabSz="456057"/>
            <a:r>
              <a:rPr lang="en-US" sz="4788" cap="small" dirty="0">
                <a:solidFill>
                  <a:prstClr val="white"/>
                </a:solidFill>
                <a:latin typeface="Arial" panose="020B0604020202020204" pitchFamily="34" charset="0"/>
                <a:cs typeface="Arial" panose="020B0604020202020204" pitchFamily="34" charset="0"/>
              </a:rPr>
              <a:t>M</a:t>
            </a:r>
            <a:r>
              <a:rPr lang="en-US" sz="3990" cap="small" dirty="0">
                <a:solidFill>
                  <a:prstClr val="white"/>
                </a:solidFill>
                <a:latin typeface="Arial" panose="020B0604020202020204" pitchFamily="34" charset="0"/>
                <a:cs typeface="Arial" panose="020B0604020202020204" pitchFamily="34" charset="0"/>
              </a:rPr>
              <a:t>aster</a:t>
            </a:r>
            <a:r>
              <a:rPr lang="en-US" sz="4788" cap="small" dirty="0">
                <a:solidFill>
                  <a:prstClr val="white"/>
                </a:solidFill>
                <a:latin typeface="Arial" panose="020B0604020202020204" pitchFamily="34" charset="0"/>
                <a:cs typeface="Arial" panose="020B0604020202020204" pitchFamily="34" charset="0"/>
              </a:rPr>
              <a:t> L</a:t>
            </a:r>
            <a:r>
              <a:rPr lang="en-US" sz="3990" cap="small" dirty="0">
                <a:solidFill>
                  <a:prstClr val="white"/>
                </a:solidFill>
                <a:latin typeface="Arial" panose="020B0604020202020204" pitchFamily="34" charset="0"/>
                <a:cs typeface="Arial" panose="020B0604020202020204" pitchFamily="34" charset="0"/>
              </a:rPr>
              <a:t>eader</a:t>
            </a:r>
            <a:r>
              <a:rPr lang="en-US" sz="4788" cap="small" dirty="0">
                <a:solidFill>
                  <a:prstClr val="white"/>
                </a:solidFill>
                <a:latin typeface="Arial" panose="020B0604020202020204" pitchFamily="34" charset="0"/>
                <a:cs typeface="Arial" panose="020B0604020202020204" pitchFamily="34" charset="0"/>
              </a:rPr>
              <a:t> C</a:t>
            </a:r>
            <a:r>
              <a:rPr lang="en-US" sz="3990" cap="small" dirty="0">
                <a:solidFill>
                  <a:prstClr val="white"/>
                </a:solidFill>
                <a:latin typeface="Arial" panose="020B0604020202020204" pitchFamily="34" charset="0"/>
                <a:cs typeface="Arial" panose="020B0604020202020204" pitchFamily="34" charset="0"/>
              </a:rPr>
              <a:t>ourse</a:t>
            </a:r>
          </a:p>
        </p:txBody>
      </p:sp>
      <p:sp>
        <p:nvSpPr>
          <p:cNvPr id="8" name="Rectangle 7"/>
          <p:cNvSpPr/>
          <p:nvPr/>
        </p:nvSpPr>
        <p:spPr>
          <a:xfrm>
            <a:off x="15044" y="6435334"/>
            <a:ext cx="12161838" cy="414183"/>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6057"/>
            <a:endParaRPr lang="en-US" sz="2394" dirty="0">
              <a:solidFill>
                <a:prstClr val="white"/>
              </a:solidFill>
            </a:endParaRPr>
          </a:p>
        </p:txBody>
      </p:sp>
      <p:sp>
        <p:nvSpPr>
          <p:cNvPr id="9" name="Rectangle 8"/>
          <p:cNvSpPr/>
          <p:nvPr/>
        </p:nvSpPr>
        <p:spPr>
          <a:xfrm>
            <a:off x="15044" y="6310514"/>
            <a:ext cx="12161838" cy="125402"/>
          </a:xfrm>
          <a:prstGeom prst="rect">
            <a:avLst/>
          </a:prstGeom>
          <a:solidFill>
            <a:srgbClr val="FFC52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456057"/>
            <a:endParaRPr lang="en-US" sz="2394" dirty="0">
              <a:solidFill>
                <a:prstClr val="white"/>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140" y="6349624"/>
            <a:ext cx="293884" cy="392726"/>
          </a:xfrm>
          <a:prstGeom prst="rect">
            <a:avLst/>
          </a:prstGeom>
        </p:spPr>
      </p:pic>
      <p:sp>
        <p:nvSpPr>
          <p:cNvPr id="11" name="TextBox 10"/>
          <p:cNvSpPr txBox="1"/>
          <p:nvPr/>
        </p:nvSpPr>
        <p:spPr>
          <a:xfrm>
            <a:off x="8865095" y="6510847"/>
            <a:ext cx="2741173" cy="276551"/>
          </a:xfrm>
          <a:prstGeom prst="rect">
            <a:avLst/>
          </a:prstGeom>
          <a:noFill/>
        </p:spPr>
        <p:txBody>
          <a:bodyPr wrap="square" rtlCol="0">
            <a:spAutoFit/>
          </a:bodyPr>
          <a:lstStyle/>
          <a:p>
            <a:pPr defTabSz="456057"/>
            <a:r>
              <a:rPr lang="en-US" sz="1197" i="1" dirty="0">
                <a:solidFill>
                  <a:prstClr val="white"/>
                </a:solidFill>
                <a:latin typeface="Garamond" panose="02020404030301010803" pitchFamily="18" charset="0"/>
              </a:rPr>
              <a:t>Leaders Build Lethality, We Develop Leaders!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06268" y="6326142"/>
            <a:ext cx="262353" cy="461256"/>
          </a:xfrm>
          <a:prstGeom prst="rect">
            <a:avLst/>
          </a:prstGeom>
        </p:spPr>
      </p:pic>
      <p:sp>
        <p:nvSpPr>
          <p:cNvPr id="14" name="Title 1"/>
          <p:cNvSpPr txBox="1">
            <a:spLocks/>
          </p:cNvSpPr>
          <p:nvPr/>
        </p:nvSpPr>
        <p:spPr>
          <a:xfrm>
            <a:off x="690131" y="6422677"/>
            <a:ext cx="6565006" cy="3566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394" dirty="0">
                <a:solidFill>
                  <a:prstClr val="white"/>
                </a:solidFill>
                <a:latin typeface="Arial" panose="020B0604020202020204" pitchFamily="34" charset="0"/>
                <a:cs typeface="Arial" panose="020B0604020202020204" pitchFamily="34" charset="0"/>
              </a:rPr>
              <a:t>Introduction</a:t>
            </a:r>
          </a:p>
        </p:txBody>
      </p:sp>
      <p:pic>
        <p:nvPicPr>
          <p:cNvPr id="13" name="Picture 12"/>
          <p:cNvPicPr>
            <a:picLocks noChangeAspect="1"/>
          </p:cNvPicPr>
          <p:nvPr/>
        </p:nvPicPr>
        <p:blipFill>
          <a:blip r:embed="rId4"/>
          <a:stretch>
            <a:fillRect/>
          </a:stretch>
        </p:blipFill>
        <p:spPr>
          <a:xfrm>
            <a:off x="665365" y="-2183"/>
            <a:ext cx="616253" cy="964923"/>
          </a:xfrm>
          <a:prstGeom prst="rect">
            <a:avLst/>
          </a:prstGeom>
        </p:spPr>
      </p:pic>
      <p:pic>
        <p:nvPicPr>
          <p:cNvPr id="15" name="Picture 14"/>
          <p:cNvPicPr>
            <a:picLocks noChangeAspect="1"/>
          </p:cNvPicPr>
          <p:nvPr/>
        </p:nvPicPr>
        <p:blipFill>
          <a:blip r:embed="rId5"/>
          <a:stretch>
            <a:fillRect/>
          </a:stretch>
        </p:blipFill>
        <p:spPr>
          <a:xfrm>
            <a:off x="1862829" y="1784793"/>
            <a:ext cx="8466268" cy="4511150"/>
          </a:xfrm>
          <a:prstGeom prst="rect">
            <a:avLst/>
          </a:prstGeom>
        </p:spPr>
      </p:pic>
    </p:spTree>
    <p:extLst>
      <p:ext uri="{BB962C8B-B14F-4D97-AF65-F5344CB8AC3E}">
        <p14:creationId xmlns:p14="http://schemas.microsoft.com/office/powerpoint/2010/main" val="29360565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Lesson Scope</a:t>
            </a:r>
            <a:endParaRPr lang="en-US" dirty="0"/>
          </a:p>
        </p:txBody>
      </p:sp>
      <p:sp>
        <p:nvSpPr>
          <p:cNvPr id="4" name="Content Placeholder 3"/>
          <p:cNvSpPr>
            <a:spLocks noGrp="1"/>
          </p:cNvSpPr>
          <p:nvPr>
            <p:ph idx="1"/>
          </p:nvPr>
        </p:nvSpPr>
        <p:spPr>
          <a:xfrm>
            <a:off x="293086" y="1567543"/>
            <a:ext cx="11575666" cy="5152571"/>
          </a:xfrm>
        </p:spPr>
        <p:txBody>
          <a:bodyPr>
            <a:normAutofit/>
          </a:bodyPr>
          <a:lstStyle/>
          <a:p>
            <a:pPr marL="0" indent="0">
              <a:buNone/>
            </a:pPr>
            <a:r>
              <a:rPr lang="en-US" sz="2800" dirty="0"/>
              <a:t>This is a two-hour lesson that interprets the elements and nature of command as a integral part of mission command. During this lesson, you will explore the Army’s approach to the command portion of mission command through the lens as a warfighting function. The focus of this lesson will cover the nature and elements of command, the role of commanders during operations. At the end of this lesson, the learner will be able to identify elements and the nature of command, and provide guides to effective command as it relates to the senior NCO. </a:t>
            </a:r>
          </a:p>
        </p:txBody>
      </p:sp>
    </p:spTree>
    <p:extLst>
      <p:ext uri="{BB962C8B-B14F-4D97-AF65-F5344CB8AC3E}">
        <p14:creationId xmlns:p14="http://schemas.microsoft.com/office/powerpoint/2010/main" val="1703460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smtClean="0"/>
              <a:t>Enabling Learning Objective</a:t>
            </a:r>
            <a:endParaRPr lang="en-US" sz="3600" dirty="0"/>
          </a:p>
        </p:txBody>
      </p:sp>
      <p:sp>
        <p:nvSpPr>
          <p:cNvPr id="4" name="Content Placeholder 3"/>
          <p:cNvSpPr>
            <a:spLocks noGrp="1"/>
          </p:cNvSpPr>
          <p:nvPr>
            <p:ph idx="1"/>
          </p:nvPr>
        </p:nvSpPr>
        <p:spPr>
          <a:xfrm>
            <a:off x="293086" y="1493521"/>
            <a:ext cx="11575666" cy="4632959"/>
          </a:xfrm>
        </p:spPr>
        <p:txBody>
          <a:bodyPr>
            <a:normAutofit/>
          </a:bodyPr>
          <a:lstStyle/>
          <a:p>
            <a:pPr>
              <a:spcBef>
                <a:spcPts val="0"/>
              </a:spcBef>
              <a:buNone/>
            </a:pPr>
            <a:r>
              <a:rPr lang="en-US" sz="2000" b="1" dirty="0" smtClean="0"/>
              <a:t>ELO-400-MLC-0470.2</a:t>
            </a:r>
          </a:p>
          <a:p>
            <a:pPr>
              <a:spcBef>
                <a:spcPts val="0"/>
              </a:spcBef>
              <a:buNone/>
            </a:pPr>
            <a:r>
              <a:rPr lang="en-US" sz="2000" b="1" dirty="0" smtClean="0"/>
              <a:t>Action</a:t>
            </a:r>
            <a:r>
              <a:rPr lang="en-US" sz="2000" b="1" dirty="0"/>
              <a:t>: </a:t>
            </a:r>
            <a:r>
              <a:rPr lang="en-US" sz="2000" dirty="0"/>
              <a:t>Examine the Army philosophy of mission command: Command</a:t>
            </a:r>
            <a:r>
              <a:rPr lang="en-US" sz="2000" dirty="0" smtClean="0"/>
              <a:t>.</a:t>
            </a:r>
          </a:p>
          <a:p>
            <a:pPr>
              <a:spcBef>
                <a:spcPts val="0"/>
              </a:spcBef>
              <a:buNone/>
            </a:pPr>
            <a:r>
              <a:rPr lang="en-US" sz="2000" b="1" dirty="0" smtClean="0"/>
              <a:t>Condition</a:t>
            </a:r>
            <a:r>
              <a:rPr lang="en-US" sz="2000" b="1" dirty="0"/>
              <a:t>: </a:t>
            </a:r>
            <a:r>
              <a:rPr lang="en-US" sz="2000" dirty="0"/>
              <a:t>In a group learning environment, given references and collaboration.</a:t>
            </a:r>
          </a:p>
          <a:p>
            <a:pPr>
              <a:spcBef>
                <a:spcPts val="0"/>
              </a:spcBef>
              <a:buNone/>
            </a:pPr>
            <a:r>
              <a:rPr lang="en-US" sz="2000" b="1" dirty="0"/>
              <a:t>Standard: </a:t>
            </a:r>
            <a:r>
              <a:rPr lang="en-US" sz="2000" dirty="0" smtClean="0"/>
              <a:t>Based </a:t>
            </a:r>
            <a:r>
              <a:rPr lang="en-US" sz="2000" dirty="0"/>
              <a:t>on a case study, summarize your findings and address important considerations that include:</a:t>
            </a:r>
          </a:p>
          <a:p>
            <a:pPr marL="349250" indent="-349250">
              <a:spcBef>
                <a:spcPts val="0"/>
              </a:spcBef>
              <a:buFont typeface="+mj-lt"/>
              <a:buAutoNum type="arabicPeriod"/>
            </a:pPr>
            <a:r>
              <a:rPr lang="en-US" sz="2000" dirty="0" smtClean="0"/>
              <a:t>Pointing </a:t>
            </a:r>
            <a:r>
              <a:rPr lang="en-US" sz="2000" dirty="0"/>
              <a:t>Out the Elements and Nature of Command;</a:t>
            </a:r>
          </a:p>
          <a:p>
            <a:pPr marL="349250" indent="-349250">
              <a:spcBef>
                <a:spcPts val="0"/>
              </a:spcBef>
              <a:buFont typeface="+mj-lt"/>
              <a:buAutoNum type="arabicPeriod"/>
            </a:pPr>
            <a:r>
              <a:rPr lang="en-US" sz="2000" dirty="0" smtClean="0"/>
              <a:t>Informing </a:t>
            </a:r>
            <a:r>
              <a:rPr lang="en-US" sz="2000" dirty="0"/>
              <a:t>the NCO of the commander’s role during operations; and</a:t>
            </a:r>
          </a:p>
          <a:p>
            <a:pPr marL="349250" indent="-349250">
              <a:spcBef>
                <a:spcPts val="0"/>
              </a:spcBef>
              <a:buFont typeface="+mj-lt"/>
              <a:buAutoNum type="arabicPeriod"/>
            </a:pPr>
            <a:r>
              <a:rPr lang="en-US" sz="2000" dirty="0" smtClean="0"/>
              <a:t>Illustrating </a:t>
            </a:r>
            <a:r>
              <a:rPr lang="en-US" sz="2000" dirty="0"/>
              <a:t>Guides to Effective Command.</a:t>
            </a:r>
          </a:p>
          <a:p>
            <a:pPr marL="349250" indent="-349250">
              <a:spcBef>
                <a:spcPts val="0"/>
              </a:spcBef>
              <a:buFont typeface="+mj-lt"/>
              <a:buAutoNum type="arabicPeriod"/>
            </a:pPr>
            <a:endParaRPr lang="en-US" sz="2000" dirty="0"/>
          </a:p>
          <a:p>
            <a:pPr>
              <a:spcBef>
                <a:spcPts val="0"/>
              </a:spcBef>
              <a:buNone/>
            </a:pPr>
            <a:r>
              <a:rPr lang="en-US" sz="2000" b="1" dirty="0" smtClean="0"/>
              <a:t>Learning </a:t>
            </a:r>
            <a:r>
              <a:rPr lang="en-US" sz="2000" b="1" dirty="0"/>
              <a:t>Domain: </a:t>
            </a:r>
            <a:r>
              <a:rPr lang="en-US" sz="2000" dirty="0"/>
              <a:t>Cognitive</a:t>
            </a:r>
          </a:p>
          <a:p>
            <a:pPr>
              <a:spcBef>
                <a:spcPts val="0"/>
              </a:spcBef>
              <a:buNone/>
            </a:pPr>
            <a:r>
              <a:rPr lang="en-US" sz="2000" b="1" dirty="0"/>
              <a:t>Level of Learning: </a:t>
            </a:r>
            <a:r>
              <a:rPr lang="en-US" sz="2000" dirty="0" smtClean="0"/>
              <a:t>Analysis</a:t>
            </a:r>
            <a:endParaRPr lang="en-US" sz="2000" dirty="0"/>
          </a:p>
          <a:p>
            <a:pPr marL="0" indent="0">
              <a:buNone/>
            </a:pPr>
            <a:endParaRPr lang="en-US" sz="2000" dirty="0"/>
          </a:p>
        </p:txBody>
      </p:sp>
    </p:spTree>
    <p:extLst>
      <p:ext uri="{BB962C8B-B14F-4D97-AF65-F5344CB8AC3E}">
        <p14:creationId xmlns:p14="http://schemas.microsoft.com/office/powerpoint/2010/main" val="12885781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56" y="237521"/>
            <a:ext cx="9225723" cy="1143000"/>
          </a:xfrm>
        </p:spPr>
        <p:txBody>
          <a:bodyPr/>
          <a:lstStyle/>
          <a:p>
            <a:r>
              <a:rPr lang="en-US" altLang="en-US" sz="3600" dirty="0"/>
              <a:t>Nature of Command</a:t>
            </a:r>
          </a:p>
        </p:txBody>
      </p:sp>
      <p:sp>
        <p:nvSpPr>
          <p:cNvPr id="5" name="Rectangle 3"/>
          <p:cNvSpPr>
            <a:spLocks noGrp="1" noChangeArrowheads="1"/>
          </p:cNvSpPr>
          <p:nvPr>
            <p:ph idx="1"/>
          </p:nvPr>
        </p:nvSpPr>
        <p:spPr>
          <a:xfrm>
            <a:off x="293086" y="1803397"/>
            <a:ext cx="11575666" cy="4525963"/>
          </a:xfrm>
        </p:spPr>
        <p:txBody>
          <a:bodyPr>
            <a:normAutofit/>
          </a:bodyPr>
          <a:lstStyle/>
          <a:p>
            <a:endParaRPr lang="en-US" altLang="en-US" sz="3200" dirty="0" smtClean="0"/>
          </a:p>
          <a:p>
            <a:r>
              <a:rPr lang="en-US" altLang="en-US" sz="3200" dirty="0"/>
              <a:t>How does the </a:t>
            </a:r>
            <a:r>
              <a:rPr lang="en-US" altLang="en-US" sz="3200" dirty="0" smtClean="0"/>
              <a:t>“art </a:t>
            </a:r>
            <a:r>
              <a:rPr lang="en-US" altLang="en-US" sz="3200" dirty="0"/>
              <a:t>of </a:t>
            </a:r>
            <a:r>
              <a:rPr lang="en-US" altLang="en-US" sz="3200" dirty="0" smtClean="0"/>
              <a:t>command” </a:t>
            </a:r>
            <a:r>
              <a:rPr lang="en-US" altLang="en-US" sz="3200" dirty="0"/>
              <a:t>influence Senior NCO’s duties and responsibilities</a:t>
            </a:r>
            <a:r>
              <a:rPr lang="en-US" altLang="en-US" sz="3200" dirty="0" smtClean="0"/>
              <a:t>?</a:t>
            </a:r>
          </a:p>
          <a:p>
            <a:pPr marL="0" indent="0">
              <a:buNone/>
            </a:pPr>
            <a:endParaRPr lang="en-US" altLang="en-US" sz="3200" dirty="0"/>
          </a:p>
          <a:p>
            <a:endParaRPr lang="en-US" altLang="en-US" sz="3200" dirty="0"/>
          </a:p>
        </p:txBody>
      </p:sp>
    </p:spTree>
    <p:extLst>
      <p:ext uri="{BB962C8B-B14F-4D97-AF65-F5344CB8AC3E}">
        <p14:creationId xmlns:p14="http://schemas.microsoft.com/office/powerpoint/2010/main" val="134286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56" y="237521"/>
            <a:ext cx="9225723" cy="1143000"/>
          </a:xfrm>
        </p:spPr>
        <p:txBody>
          <a:bodyPr/>
          <a:lstStyle/>
          <a:p>
            <a:r>
              <a:rPr lang="en-US" sz="3600" dirty="0"/>
              <a:t>Elements of Command</a:t>
            </a:r>
            <a:endParaRPr lang="en-US" altLang="en-US" sz="3600" dirty="0"/>
          </a:p>
        </p:txBody>
      </p:sp>
      <p:sp>
        <p:nvSpPr>
          <p:cNvPr id="5" name="Rectangle 3"/>
          <p:cNvSpPr>
            <a:spLocks noGrp="1" noChangeArrowheads="1"/>
          </p:cNvSpPr>
          <p:nvPr>
            <p:ph idx="1"/>
          </p:nvPr>
        </p:nvSpPr>
        <p:spPr>
          <a:xfrm>
            <a:off x="293086" y="1803397"/>
            <a:ext cx="11575666" cy="4525963"/>
          </a:xfrm>
        </p:spPr>
        <p:txBody>
          <a:bodyPr>
            <a:normAutofit/>
          </a:bodyPr>
          <a:lstStyle/>
          <a:p>
            <a:r>
              <a:rPr lang="en-US" altLang="en-US" sz="3200" dirty="0" smtClean="0"/>
              <a:t>Authority</a:t>
            </a:r>
          </a:p>
          <a:p>
            <a:r>
              <a:rPr lang="en-US" altLang="en-US" sz="3200" dirty="0" smtClean="0"/>
              <a:t>Decision Making</a:t>
            </a:r>
          </a:p>
          <a:p>
            <a:r>
              <a:rPr lang="en-US" altLang="en-US" sz="3200" dirty="0" smtClean="0"/>
              <a:t>Judgement</a:t>
            </a:r>
          </a:p>
          <a:p>
            <a:r>
              <a:rPr lang="en-US" altLang="en-US" sz="3200" dirty="0" smtClean="0"/>
              <a:t>Leadership</a:t>
            </a:r>
          </a:p>
          <a:p>
            <a:r>
              <a:rPr lang="en-US" altLang="en-US" sz="3200" dirty="0" smtClean="0"/>
              <a:t>Command Presence</a:t>
            </a:r>
          </a:p>
          <a:p>
            <a:r>
              <a:rPr lang="en-US" altLang="en-US" sz="3200" dirty="0" smtClean="0"/>
              <a:t>Location of Commander</a:t>
            </a:r>
          </a:p>
          <a:p>
            <a:endParaRPr lang="en-US" altLang="en-US" sz="3200" dirty="0" smtClean="0"/>
          </a:p>
          <a:p>
            <a:endParaRPr lang="en-US" altLang="en-US" sz="3200" dirty="0"/>
          </a:p>
        </p:txBody>
      </p:sp>
    </p:spTree>
    <p:extLst>
      <p:ext uri="{BB962C8B-B14F-4D97-AF65-F5344CB8AC3E}">
        <p14:creationId xmlns:p14="http://schemas.microsoft.com/office/powerpoint/2010/main" val="289141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56" y="237521"/>
            <a:ext cx="9225723" cy="1143000"/>
          </a:xfrm>
        </p:spPr>
        <p:txBody>
          <a:bodyPr/>
          <a:lstStyle/>
          <a:p>
            <a:r>
              <a:rPr lang="en-US" sz="3600" dirty="0"/>
              <a:t>Role of </a:t>
            </a:r>
            <a:r>
              <a:rPr lang="en-US" sz="3600" dirty="0" smtClean="0"/>
              <a:t>Commanders </a:t>
            </a:r>
            <a:r>
              <a:rPr lang="en-US" sz="3600" dirty="0"/>
              <a:t>in Operations</a:t>
            </a:r>
            <a:endParaRPr lang="en-US" altLang="en-US" sz="3600" dirty="0"/>
          </a:p>
        </p:txBody>
      </p:sp>
      <p:pic>
        <p:nvPicPr>
          <p:cNvPr id="3" name="Picture 2"/>
          <p:cNvPicPr>
            <a:picLocks noChangeAspect="1"/>
          </p:cNvPicPr>
          <p:nvPr/>
        </p:nvPicPr>
        <p:blipFill>
          <a:blip r:embed="rId3"/>
          <a:stretch>
            <a:fillRect/>
          </a:stretch>
        </p:blipFill>
        <p:spPr>
          <a:xfrm>
            <a:off x="2235200" y="1309400"/>
            <a:ext cx="7711440" cy="5213320"/>
          </a:xfrm>
          <a:prstGeom prst="rect">
            <a:avLst/>
          </a:prstGeom>
        </p:spPr>
      </p:pic>
    </p:spTree>
    <p:extLst>
      <p:ext uri="{BB962C8B-B14F-4D97-AF65-F5344CB8AC3E}">
        <p14:creationId xmlns:p14="http://schemas.microsoft.com/office/powerpoint/2010/main" val="1016762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56" y="338105"/>
            <a:ext cx="9225723" cy="1143000"/>
          </a:xfrm>
        </p:spPr>
        <p:txBody>
          <a:bodyPr/>
          <a:lstStyle/>
          <a:p>
            <a:r>
              <a:rPr lang="en-US" sz="3600" dirty="0" smtClean="0"/>
              <a:t>Senior NCO’s Mission Command </a:t>
            </a:r>
            <a:br>
              <a:rPr lang="en-US" sz="3600" dirty="0" smtClean="0"/>
            </a:br>
            <a:r>
              <a:rPr lang="en-US" sz="3600" dirty="0" smtClean="0"/>
              <a:t>Support Role</a:t>
            </a:r>
            <a:endParaRPr lang="en-US" altLang="en-US" sz="3600" dirty="0"/>
          </a:p>
        </p:txBody>
      </p:sp>
      <p:pic>
        <p:nvPicPr>
          <p:cNvPr id="3" name="Picture 2"/>
          <p:cNvPicPr>
            <a:picLocks noChangeAspect="1"/>
          </p:cNvPicPr>
          <p:nvPr/>
        </p:nvPicPr>
        <p:blipFill>
          <a:blip r:embed="rId3"/>
          <a:stretch>
            <a:fillRect/>
          </a:stretch>
        </p:blipFill>
        <p:spPr>
          <a:xfrm>
            <a:off x="1910080" y="1595120"/>
            <a:ext cx="8646159" cy="4766835"/>
          </a:xfrm>
          <a:prstGeom prst="rect">
            <a:avLst/>
          </a:prstGeom>
        </p:spPr>
      </p:pic>
    </p:spTree>
    <p:extLst>
      <p:ext uri="{BB962C8B-B14F-4D97-AF65-F5344CB8AC3E}">
        <p14:creationId xmlns:p14="http://schemas.microsoft.com/office/powerpoint/2010/main" val="2823448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0456" y="237521"/>
            <a:ext cx="9225723" cy="1143000"/>
          </a:xfrm>
        </p:spPr>
        <p:txBody>
          <a:bodyPr/>
          <a:lstStyle/>
          <a:p>
            <a:r>
              <a:rPr lang="en-US" sz="3600" dirty="0"/>
              <a:t>Guide to Effective Command</a:t>
            </a:r>
            <a:endParaRPr lang="en-US" altLang="en-US" sz="3600" dirty="0"/>
          </a:p>
        </p:txBody>
      </p:sp>
      <p:sp>
        <p:nvSpPr>
          <p:cNvPr id="5" name="Rectangle 3"/>
          <p:cNvSpPr>
            <a:spLocks noGrp="1" noChangeArrowheads="1"/>
          </p:cNvSpPr>
          <p:nvPr>
            <p:ph idx="1"/>
          </p:nvPr>
        </p:nvSpPr>
        <p:spPr>
          <a:xfrm>
            <a:off x="293086" y="1803397"/>
            <a:ext cx="11575666" cy="4525963"/>
          </a:xfrm>
        </p:spPr>
        <p:txBody>
          <a:bodyPr>
            <a:normAutofit lnSpcReduction="10000"/>
          </a:bodyPr>
          <a:lstStyle/>
          <a:p>
            <a:r>
              <a:rPr lang="en-US" altLang="en-US" sz="3200" dirty="0" smtClean="0"/>
              <a:t>Create a Positive Command Climate</a:t>
            </a:r>
          </a:p>
          <a:p>
            <a:r>
              <a:rPr lang="en-US" altLang="en-US" sz="3200" dirty="0" smtClean="0"/>
              <a:t>Accept </a:t>
            </a:r>
            <a:r>
              <a:rPr lang="en-US" altLang="en-US" sz="3200" dirty="0"/>
              <a:t>Subordinates’ Risk Taking and </a:t>
            </a:r>
            <a:r>
              <a:rPr lang="en-US" altLang="en-US" sz="3200" dirty="0" smtClean="0"/>
              <a:t>Errors</a:t>
            </a:r>
          </a:p>
          <a:p>
            <a:r>
              <a:rPr lang="en-US" altLang="en-US" sz="3200" dirty="0"/>
              <a:t>Build Trust and Shared </a:t>
            </a:r>
            <a:r>
              <a:rPr lang="en-US" altLang="en-US" sz="3200" dirty="0" smtClean="0"/>
              <a:t>Understanding</a:t>
            </a:r>
          </a:p>
          <a:p>
            <a:r>
              <a:rPr lang="en-US" altLang="en-US" sz="3200" dirty="0"/>
              <a:t>Communicate With </a:t>
            </a:r>
            <a:r>
              <a:rPr lang="en-US" altLang="en-US" sz="3200" dirty="0" smtClean="0"/>
              <a:t>Subordinates</a:t>
            </a:r>
          </a:p>
          <a:p>
            <a:r>
              <a:rPr lang="en-US" altLang="en-US" sz="3200" dirty="0"/>
              <a:t>Build Teams</a:t>
            </a:r>
          </a:p>
          <a:p>
            <a:r>
              <a:rPr lang="en-US" altLang="en-US" sz="3200" dirty="0"/>
              <a:t>Ensure Unity of Effort</a:t>
            </a:r>
          </a:p>
          <a:p>
            <a:r>
              <a:rPr lang="en-US" altLang="en-US" sz="3200" dirty="0"/>
              <a:t>Train Subordinates</a:t>
            </a:r>
          </a:p>
          <a:p>
            <a:r>
              <a:rPr lang="en-US" altLang="en-US" sz="3200" dirty="0"/>
              <a:t>Make Timely Decisions and Act</a:t>
            </a:r>
          </a:p>
          <a:p>
            <a:endParaRPr lang="en-US" altLang="en-US" sz="3200" dirty="0" smtClean="0"/>
          </a:p>
        </p:txBody>
      </p:sp>
    </p:spTree>
    <p:extLst>
      <p:ext uri="{BB962C8B-B14F-4D97-AF65-F5344CB8AC3E}">
        <p14:creationId xmlns:p14="http://schemas.microsoft.com/office/powerpoint/2010/main" val="16596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1"/>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5645" t="19965" r="5003" b="24959"/>
          <a:stretch/>
        </p:blipFill>
        <p:spPr>
          <a:xfrm>
            <a:off x="0" y="1076325"/>
            <a:ext cx="12182476" cy="5245194"/>
          </a:xfrm>
        </p:spPr>
      </p:pic>
      <p:sp>
        <p:nvSpPr>
          <p:cNvPr id="17" name="TextBox 16"/>
          <p:cNvSpPr txBox="1"/>
          <p:nvPr/>
        </p:nvSpPr>
        <p:spPr>
          <a:xfrm>
            <a:off x="700209" y="1434435"/>
            <a:ext cx="3264493"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Questions?</a:t>
            </a:r>
          </a:p>
        </p:txBody>
      </p:sp>
      <p:sp>
        <p:nvSpPr>
          <p:cNvPr id="6" name="Rectangle 5"/>
          <p:cNvSpPr/>
          <p:nvPr/>
        </p:nvSpPr>
        <p:spPr>
          <a:xfrm>
            <a:off x="0" y="0"/>
            <a:ext cx="12161838" cy="996376"/>
          </a:xfrm>
          <a:prstGeom prst="rect">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sp>
        <p:nvSpPr>
          <p:cNvPr id="7" name="Rectangle 6"/>
          <p:cNvSpPr/>
          <p:nvPr/>
        </p:nvSpPr>
        <p:spPr>
          <a:xfrm>
            <a:off x="0" y="1000410"/>
            <a:ext cx="12161838" cy="104087"/>
          </a:xfrm>
          <a:prstGeom prst="rect">
            <a:avLst/>
          </a:prstGeom>
          <a:solidFill>
            <a:srgbClr val="FFC52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dirty="0"/>
          </a:p>
        </p:txBody>
      </p:sp>
      <p:sp>
        <p:nvSpPr>
          <p:cNvPr id="10" name="Rectangle 9"/>
          <p:cNvSpPr/>
          <p:nvPr/>
        </p:nvSpPr>
        <p:spPr>
          <a:xfrm>
            <a:off x="0" y="6442789"/>
            <a:ext cx="12192000" cy="41521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1" name="Rectangle 10"/>
          <p:cNvSpPr/>
          <p:nvPr/>
        </p:nvSpPr>
        <p:spPr>
          <a:xfrm>
            <a:off x="0" y="6317660"/>
            <a:ext cx="12192000" cy="125713"/>
          </a:xfrm>
          <a:prstGeom prst="rect">
            <a:avLst/>
          </a:prstGeom>
          <a:solidFill>
            <a:srgbClr val="FFC52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61" y="6356866"/>
            <a:ext cx="294613" cy="39370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19971" y="6333327"/>
            <a:ext cx="263004" cy="462400"/>
          </a:xfrm>
          <a:prstGeom prst="rect">
            <a:avLst/>
          </a:prstGeom>
        </p:spPr>
      </p:pic>
      <p:sp>
        <p:nvSpPr>
          <p:cNvPr id="15" name="Title 1"/>
          <p:cNvSpPr txBox="1">
            <a:spLocks/>
          </p:cNvSpPr>
          <p:nvPr/>
        </p:nvSpPr>
        <p:spPr>
          <a:xfrm>
            <a:off x="676762" y="6430102"/>
            <a:ext cx="7315094" cy="35755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solidFill>
                  <a:schemeClr val="bg1"/>
                </a:solidFill>
                <a:latin typeface="Arial" panose="020B0604020202020204" pitchFamily="34" charset="0"/>
                <a:cs typeface="Arial" panose="020B0604020202020204" pitchFamily="34" charset="0"/>
              </a:rPr>
              <a:t>M448 Mission Command-Command</a:t>
            </a:r>
            <a:endParaRPr lang="en-US" sz="2400" dirty="0">
              <a:solidFill>
                <a:schemeClr val="bg1"/>
              </a:solidFill>
              <a:latin typeface="Arial" panose="020B0604020202020204" pitchFamily="34" charset="0"/>
              <a:cs typeface="Arial" panose="020B0604020202020204" pitchFamily="34" charset="0"/>
            </a:endParaRPr>
          </a:p>
        </p:txBody>
      </p:sp>
      <p:sp>
        <p:nvSpPr>
          <p:cNvPr id="18" name="TextBox 17"/>
          <p:cNvSpPr txBox="1"/>
          <p:nvPr/>
        </p:nvSpPr>
        <p:spPr>
          <a:xfrm>
            <a:off x="1411047" y="126517"/>
            <a:ext cx="10179159" cy="829138"/>
          </a:xfrm>
          <a:prstGeom prst="rect">
            <a:avLst/>
          </a:prstGeom>
          <a:noFill/>
        </p:spPr>
        <p:txBody>
          <a:bodyPr wrap="square" rtlCol="0">
            <a:spAutoFit/>
          </a:bodyPr>
          <a:lstStyle/>
          <a:p>
            <a:pPr defTabSz="456057"/>
            <a:r>
              <a:rPr lang="en-US" sz="4788" cap="small" dirty="0">
                <a:solidFill>
                  <a:prstClr val="white"/>
                </a:solidFill>
                <a:latin typeface="Arial" panose="020B0604020202020204" pitchFamily="34" charset="0"/>
                <a:cs typeface="Arial" panose="020B0604020202020204" pitchFamily="34" charset="0"/>
              </a:rPr>
              <a:t>M</a:t>
            </a:r>
            <a:r>
              <a:rPr lang="en-US" sz="3990" cap="small" dirty="0">
                <a:solidFill>
                  <a:prstClr val="white"/>
                </a:solidFill>
                <a:latin typeface="Arial" panose="020B0604020202020204" pitchFamily="34" charset="0"/>
                <a:cs typeface="Arial" panose="020B0604020202020204" pitchFamily="34" charset="0"/>
              </a:rPr>
              <a:t>aster</a:t>
            </a:r>
            <a:r>
              <a:rPr lang="en-US" sz="4788" cap="small" dirty="0">
                <a:solidFill>
                  <a:prstClr val="white"/>
                </a:solidFill>
                <a:latin typeface="Arial" panose="020B0604020202020204" pitchFamily="34" charset="0"/>
                <a:cs typeface="Arial" panose="020B0604020202020204" pitchFamily="34" charset="0"/>
              </a:rPr>
              <a:t> L</a:t>
            </a:r>
            <a:r>
              <a:rPr lang="en-US" sz="3990" cap="small" dirty="0">
                <a:solidFill>
                  <a:prstClr val="white"/>
                </a:solidFill>
                <a:latin typeface="Arial" panose="020B0604020202020204" pitchFamily="34" charset="0"/>
                <a:cs typeface="Arial" panose="020B0604020202020204" pitchFamily="34" charset="0"/>
              </a:rPr>
              <a:t>eader</a:t>
            </a:r>
            <a:r>
              <a:rPr lang="en-US" sz="4788" cap="small" dirty="0">
                <a:solidFill>
                  <a:prstClr val="white"/>
                </a:solidFill>
                <a:latin typeface="Arial" panose="020B0604020202020204" pitchFamily="34" charset="0"/>
                <a:cs typeface="Arial" panose="020B0604020202020204" pitchFamily="34" charset="0"/>
              </a:rPr>
              <a:t> C</a:t>
            </a:r>
            <a:r>
              <a:rPr lang="en-US" sz="3990" cap="small" dirty="0">
                <a:solidFill>
                  <a:prstClr val="white"/>
                </a:solidFill>
                <a:latin typeface="Arial" panose="020B0604020202020204" pitchFamily="34" charset="0"/>
                <a:cs typeface="Arial" panose="020B0604020202020204" pitchFamily="34" charset="0"/>
              </a:rPr>
              <a:t>ourse</a:t>
            </a:r>
          </a:p>
        </p:txBody>
      </p:sp>
      <p:pic>
        <p:nvPicPr>
          <p:cNvPr id="19" name="Picture 18"/>
          <p:cNvPicPr>
            <a:picLocks noChangeAspect="1"/>
          </p:cNvPicPr>
          <p:nvPr/>
        </p:nvPicPr>
        <p:blipFill>
          <a:blip r:embed="rId6"/>
          <a:stretch>
            <a:fillRect/>
          </a:stretch>
        </p:blipFill>
        <p:spPr>
          <a:xfrm>
            <a:off x="665365" y="-2183"/>
            <a:ext cx="616253" cy="964923"/>
          </a:xfrm>
          <a:prstGeom prst="rect">
            <a:avLst/>
          </a:prstGeom>
        </p:spPr>
      </p:pic>
      <p:sp>
        <p:nvSpPr>
          <p:cNvPr id="21" name="TextBox 20"/>
          <p:cNvSpPr txBox="1"/>
          <p:nvPr/>
        </p:nvSpPr>
        <p:spPr>
          <a:xfrm>
            <a:off x="9639296" y="6519408"/>
            <a:ext cx="2112177" cy="230832"/>
          </a:xfrm>
          <a:prstGeom prst="rect">
            <a:avLst/>
          </a:prstGeom>
          <a:noFill/>
        </p:spPr>
        <p:txBody>
          <a:bodyPr wrap="square" rtlCol="0">
            <a:spAutoFit/>
          </a:bodyPr>
          <a:lstStyle/>
          <a:p>
            <a:pPr defTabSz="342900" fontAlgn="auto">
              <a:spcBef>
                <a:spcPts val="0"/>
              </a:spcBef>
              <a:spcAft>
                <a:spcPts val="0"/>
              </a:spcAft>
            </a:pPr>
            <a:r>
              <a:rPr lang="en-US" sz="900" i="1" dirty="0">
                <a:solidFill>
                  <a:prstClr val="white"/>
                </a:solidFill>
                <a:latin typeface="Garamond" panose="02020404030301010803" pitchFamily="18" charset="0"/>
              </a:rPr>
              <a:t>Leaders Build Lethality, We Develop Leaders!</a:t>
            </a:r>
          </a:p>
        </p:txBody>
      </p:sp>
    </p:spTree>
    <p:extLst>
      <p:ext uri="{BB962C8B-B14F-4D97-AF65-F5344CB8AC3E}">
        <p14:creationId xmlns:p14="http://schemas.microsoft.com/office/powerpoint/2010/main" val="33306947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nchor="t">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9789</TotalTime>
  <Words>4352</Words>
  <Application>Microsoft Office PowerPoint</Application>
  <PresentationFormat>Custom</PresentationFormat>
  <Paragraphs>264</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Garamond</vt:lpstr>
      <vt:lpstr>Verdana</vt:lpstr>
      <vt:lpstr>Office Theme</vt:lpstr>
      <vt:lpstr>PowerPoint Presentation</vt:lpstr>
      <vt:lpstr>M448 Mission Command: Command</vt:lpstr>
      <vt:lpstr>Lesson Scope</vt:lpstr>
      <vt:lpstr>Enabling Learning Objective</vt:lpstr>
      <vt:lpstr>Nature of Command</vt:lpstr>
      <vt:lpstr>Elements of Command</vt:lpstr>
      <vt:lpstr>Role of Commanders in Operations</vt:lpstr>
      <vt:lpstr>Senior NCO’s Mission Command  Support Role</vt:lpstr>
      <vt:lpstr>Guide to Effective Command</vt:lpstr>
      <vt:lpstr>PowerPoint Presentation</vt:lpstr>
    </vt:vector>
  </TitlesOfParts>
  <Company>USASMA-IMI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 E</dc:creator>
  <cp:lastModifiedBy>Edwards, Cassandra SFC MIL USA TRADOC USAREC</cp:lastModifiedBy>
  <cp:revision>233</cp:revision>
  <cp:lastPrinted>2017-01-20T14:50:48Z</cp:lastPrinted>
  <dcterms:created xsi:type="dcterms:W3CDTF">2017-01-09T18:07:31Z</dcterms:created>
  <dcterms:modified xsi:type="dcterms:W3CDTF">2020-03-21T18:27:57Z</dcterms:modified>
</cp:coreProperties>
</file>